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59" r:id="rId3"/>
    <p:sldId id="273" r:id="rId4"/>
    <p:sldId id="260" r:id="rId5"/>
    <p:sldId id="262" r:id="rId6"/>
    <p:sldId id="265" r:id="rId7"/>
    <p:sldId id="266" r:id="rId8"/>
    <p:sldId id="267" r:id="rId9"/>
    <p:sldId id="263" r:id="rId10"/>
    <p:sldId id="270" r:id="rId11"/>
    <p:sldId id="271" r:id="rId12"/>
    <p:sldId id="274" r:id="rId13"/>
    <p:sldId id="256" r:id="rId14"/>
    <p:sldId id="272" r:id="rId15"/>
    <p:sldId id="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74840" autoAdjust="0"/>
  </p:normalViewPr>
  <p:slideViewPr>
    <p:cSldViewPr snapToGrid="0">
      <p:cViewPr varScale="1">
        <p:scale>
          <a:sx n="165" d="100"/>
          <a:sy n="165" d="100"/>
        </p:scale>
        <p:origin x="284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CF6B7-2383-43A4-9CAC-A9382CE5B9CD}" type="datetimeFigureOut">
              <a:rPr lang="en-US" smtClean="0"/>
              <a:t>10/5/23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619D78-FB9F-42A5-9458-57ACD926D297}" type="slidenum">
              <a:rPr lang="en-US" smtClean="0"/>
              <a:t>‹#›</a:t>
            </a:fld>
            <a:endParaRPr lang="en-US"/>
          </a:p>
        </p:txBody>
      </p:sp>
    </p:spTree>
    <p:extLst>
      <p:ext uri="{BB962C8B-B14F-4D97-AF65-F5344CB8AC3E}">
        <p14:creationId xmlns:p14="http://schemas.microsoft.com/office/powerpoint/2010/main" val="3592571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every training epoch, we apply the teacher model to all unlabeled data, generating predictions and uncertainties. For each data (image patch), we compare its uncertainty with a preset uncertainty threshold, the low uncertainty patches are selected to supervise the training of crowd counting, the predictions are pseudo-labels. </a:t>
            </a:r>
          </a:p>
        </p:txBody>
      </p:sp>
      <p:sp>
        <p:nvSpPr>
          <p:cNvPr id="4" name="Slide Number Placeholder 3"/>
          <p:cNvSpPr>
            <a:spLocks noGrp="1"/>
          </p:cNvSpPr>
          <p:nvPr>
            <p:ph type="sldNum" sz="quarter" idx="5"/>
          </p:nvPr>
        </p:nvSpPr>
        <p:spPr/>
        <p:txBody>
          <a:bodyPr/>
          <a:lstStyle/>
          <a:p>
            <a:fld id="{88619D78-FB9F-42A5-9458-57ACD926D297}" type="slidenum">
              <a:rPr lang="en-US" smtClean="0"/>
              <a:t>10</a:t>
            </a:fld>
            <a:endParaRPr lang="en-US"/>
          </a:p>
        </p:txBody>
      </p:sp>
    </p:spTree>
    <p:extLst>
      <p:ext uri="{BB962C8B-B14F-4D97-AF65-F5344CB8AC3E}">
        <p14:creationId xmlns:p14="http://schemas.microsoft.com/office/powerpoint/2010/main" val="1774288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verify the effectiveness of our method, we conduct extensive experiments on five public datasets: </a:t>
            </a:r>
            <a:r>
              <a:rPr lang="en-US" dirty="0" err="1"/>
              <a:t>ShanghaiTech</a:t>
            </a:r>
            <a:r>
              <a:rPr lang="en-US" dirty="0"/>
              <a:t> Part-A and Part-B [64], UCF-QNRF [10], NWPU-Crowd [53], JHU-Crowd++ [45, 46]. The results show that our semi-supervised method consistently outperforms the state-of-the-art semi-supervised, partial-annotation, and active learning methods. This reflects that our uncertainty estimation is efficient for filtering out low-quality pseudo-labels. Hence, our semi-supervised framework can utilize the information in unlabeled images more effectively.</a:t>
            </a:r>
          </a:p>
        </p:txBody>
      </p:sp>
      <p:sp>
        <p:nvSpPr>
          <p:cNvPr id="4" name="Slide Number Placeholder 3"/>
          <p:cNvSpPr>
            <a:spLocks noGrp="1"/>
          </p:cNvSpPr>
          <p:nvPr>
            <p:ph type="sldNum" sz="quarter" idx="5"/>
          </p:nvPr>
        </p:nvSpPr>
        <p:spPr/>
        <p:txBody>
          <a:bodyPr/>
          <a:lstStyle/>
          <a:p>
            <a:fld id="{88619D78-FB9F-42A5-9458-57ACD926D297}" type="slidenum">
              <a:rPr lang="en-US" smtClean="0"/>
              <a:t>11</a:t>
            </a:fld>
            <a:endParaRPr lang="en-US"/>
          </a:p>
        </p:txBody>
      </p:sp>
    </p:spTree>
    <p:extLst>
      <p:ext uri="{BB962C8B-B14F-4D97-AF65-F5344CB8AC3E}">
        <p14:creationId xmlns:p14="http://schemas.microsoft.com/office/powerpoint/2010/main" val="375700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patch-wise uncertainty? For image-wise uncertainty, it is difficult to find a reliable score to summary all the uncertainty information across the whole image. Pixel-wise uncertainty is mostly based segmentation map which makes pixel-wise uncertainty fellows the pattern of segmentation. The high dense crowd region has the bias toward low uncertainty.</a:t>
            </a:r>
          </a:p>
        </p:txBody>
      </p:sp>
      <p:sp>
        <p:nvSpPr>
          <p:cNvPr id="4" name="Slide Number Placeholder 3"/>
          <p:cNvSpPr>
            <a:spLocks noGrp="1"/>
          </p:cNvSpPr>
          <p:nvPr>
            <p:ph type="sldNum" sz="quarter" idx="5"/>
          </p:nvPr>
        </p:nvSpPr>
        <p:spPr/>
        <p:txBody>
          <a:bodyPr/>
          <a:lstStyle/>
          <a:p>
            <a:fld id="{88619D78-FB9F-42A5-9458-57ACD926D297}" type="slidenum">
              <a:rPr lang="en-US" smtClean="0"/>
              <a:t>15</a:t>
            </a:fld>
            <a:endParaRPr lang="en-US"/>
          </a:p>
        </p:txBody>
      </p:sp>
    </p:spTree>
    <p:extLst>
      <p:ext uri="{BB962C8B-B14F-4D97-AF65-F5344CB8AC3E}">
        <p14:creationId xmlns:p14="http://schemas.microsoft.com/office/powerpoint/2010/main" val="1900602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fully-supervised crowd counting, only labeled images are utilized to train the model. Semi-supervised crowd counting use both labeled and unlabeled images to boost the model performance.</a:t>
            </a:r>
          </a:p>
        </p:txBody>
      </p:sp>
      <p:sp>
        <p:nvSpPr>
          <p:cNvPr id="4" name="Slide Number Placeholder 3"/>
          <p:cNvSpPr>
            <a:spLocks noGrp="1"/>
          </p:cNvSpPr>
          <p:nvPr>
            <p:ph type="sldNum" sz="quarter" idx="5"/>
          </p:nvPr>
        </p:nvSpPr>
        <p:spPr/>
        <p:txBody>
          <a:bodyPr/>
          <a:lstStyle/>
          <a:p>
            <a:fld id="{88619D78-FB9F-42A5-9458-57ACD926D297}" type="slidenum">
              <a:rPr lang="en-US" smtClean="0"/>
              <a:t>2</a:t>
            </a:fld>
            <a:endParaRPr lang="en-US"/>
          </a:p>
        </p:txBody>
      </p:sp>
    </p:spTree>
    <p:extLst>
      <p:ext uri="{BB962C8B-B14F-4D97-AF65-F5344CB8AC3E}">
        <p14:creationId xmlns:p14="http://schemas.microsoft.com/office/powerpoint/2010/main" val="569549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Why semi-supervised crowd counting necessary? </a:t>
            </a:r>
            <a:r>
              <a:rPr lang="en-US" dirty="0"/>
              <a:t>to achieve superior performance, fully supervised methods require a large amount of annotations. For each image, hundreds or thousands of points/markers are added to indicate pedestrians, as we can see. Acquiring such annotations is costly and time-consuming; it takes 2000 human hours to annotate UCF-QNRF [10] dataset, which contains 1.25 million points/markers.</a:t>
            </a:r>
          </a:p>
        </p:txBody>
      </p:sp>
      <p:sp>
        <p:nvSpPr>
          <p:cNvPr id="4" name="Slide Number Placeholder 3"/>
          <p:cNvSpPr>
            <a:spLocks noGrp="1"/>
          </p:cNvSpPr>
          <p:nvPr>
            <p:ph type="sldNum" sz="quarter" idx="5"/>
          </p:nvPr>
        </p:nvSpPr>
        <p:spPr/>
        <p:txBody>
          <a:bodyPr/>
          <a:lstStyle/>
          <a:p>
            <a:fld id="{88619D78-FB9F-42A5-9458-57ACD926D297}" type="slidenum">
              <a:rPr lang="en-US" smtClean="0"/>
              <a:t>3</a:t>
            </a:fld>
            <a:endParaRPr lang="en-US"/>
          </a:p>
        </p:txBody>
      </p:sp>
    </p:spTree>
    <p:extLst>
      <p:ext uri="{BB962C8B-B14F-4D97-AF65-F5344CB8AC3E}">
        <p14:creationId xmlns:p14="http://schemas.microsoft.com/office/powerpoint/2010/main" val="2345526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alleviate the annotation burden, semi-supervised crowd counting is explored to leverage the information in unlabeled images with fewer annotated images. A promising direction for semi-supervised crowd counting is pseudo-labeling, i.e., generating pseudo-labels for unlabeled data based on model prediction, and adding them as additional training data. To select reliable predictions as pseudo-labels, one may use the uncertainty of the model. Predictions with low uncertainties are considered more reliable and can be used as pseudo-labels to train the model. Despite the wide application of uncertainty in computer vision, estimating uncertainty in crowd counting remains a challenge, due to the heterogeneity of the marker distributions and fundamental issues of a crowded scene including perspective, occlusion, and cluttering. </a:t>
            </a:r>
          </a:p>
        </p:txBody>
      </p:sp>
      <p:sp>
        <p:nvSpPr>
          <p:cNvPr id="4" name="Slide Number Placeholder 3"/>
          <p:cNvSpPr>
            <a:spLocks noGrp="1"/>
          </p:cNvSpPr>
          <p:nvPr>
            <p:ph type="sldNum" sz="quarter" idx="5"/>
          </p:nvPr>
        </p:nvSpPr>
        <p:spPr/>
        <p:txBody>
          <a:bodyPr/>
          <a:lstStyle/>
          <a:p>
            <a:fld id="{88619D78-FB9F-42A5-9458-57ACD926D297}" type="slidenum">
              <a:rPr lang="en-US" smtClean="0"/>
              <a:t>4</a:t>
            </a:fld>
            <a:endParaRPr lang="en-US"/>
          </a:p>
        </p:txBody>
      </p:sp>
    </p:spTree>
    <p:extLst>
      <p:ext uri="{BB962C8B-B14F-4D97-AF65-F5344CB8AC3E}">
        <p14:creationId xmlns:p14="http://schemas.microsoft.com/office/powerpoint/2010/main" val="1919930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solve the problem above </a:t>
            </a:r>
            <a:r>
              <a:rPr lang="en-US" b="0" i="0" dirty="0">
                <a:effectLst/>
                <a:latin typeface="Arial" panose="020B0604020202020204" pitchFamily="34" charset="0"/>
              </a:rPr>
              <a:t>We propose a novel supervised approach to calibrate patch-wise uncertainty for crowd counting task, We propose a novel patch-wise matching-based similarity measure as a surrogate function for uncertainty. </a:t>
            </a:r>
            <a:r>
              <a:rPr lang="en-US" dirty="0">
                <a:latin typeface="Arial" panose="020B0604020202020204" pitchFamily="34" charset="0"/>
              </a:rPr>
              <a:t>Based on the uncertainty estimator we proposed, we introduce a pseudo-labeling based semi-supervised crowd counting method.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8619D78-FB9F-42A5-9458-57ACD926D297}" type="slidenum">
              <a:rPr lang="en-US" smtClean="0"/>
              <a:t>5</a:t>
            </a:fld>
            <a:endParaRPr lang="en-US"/>
          </a:p>
        </p:txBody>
      </p:sp>
    </p:spTree>
    <p:extLst>
      <p:ext uri="{BB962C8B-B14F-4D97-AF65-F5344CB8AC3E}">
        <p14:creationId xmlns:p14="http://schemas.microsoft.com/office/powerpoint/2010/main" val="3199200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behind our uncertainty estimation is that when a model can predict well, it should be less uncertain about the data. Thus we use the similarity between model prediction and ground truth as a surrogate for the uncertainty of a image patch. Higher similarity means lower uncertainty.</a:t>
            </a:r>
          </a:p>
        </p:txBody>
      </p:sp>
      <p:sp>
        <p:nvSpPr>
          <p:cNvPr id="4" name="Slide Number Placeholder 3"/>
          <p:cNvSpPr>
            <a:spLocks noGrp="1"/>
          </p:cNvSpPr>
          <p:nvPr>
            <p:ph type="sldNum" sz="quarter" idx="5"/>
          </p:nvPr>
        </p:nvSpPr>
        <p:spPr/>
        <p:txBody>
          <a:bodyPr/>
          <a:lstStyle/>
          <a:p>
            <a:fld id="{88619D78-FB9F-42A5-9458-57ACD926D297}" type="slidenum">
              <a:rPr lang="en-US" smtClean="0"/>
              <a:t>6</a:t>
            </a:fld>
            <a:endParaRPr lang="en-US"/>
          </a:p>
        </p:txBody>
      </p:sp>
    </p:spTree>
    <p:extLst>
      <p:ext uri="{BB962C8B-B14F-4D97-AF65-F5344CB8AC3E}">
        <p14:creationId xmlns:p14="http://schemas.microsoft.com/office/powerpoint/2010/main" val="755195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more specific, we propose match-distance-based metric to compare the predicted and ground truth pedestrian point sets. Intuitively, we find an optimal matching between the two point sets, and the matching distance is used as the similarity measure. For each unmatched point, we add a constant penalty. The penalty constant should be proportional to the image patch size, essentially the worst possible matching distance between any two points. Due to the stochastic nature of deep learning optimizer, the prediction on a single epoch may not be reliable. We stabilize the proposed spatial matching distance by accumulating over snapshot models at different training epochs. Formally, our accumulated spatial matching distance (ASM) for a training patch, I, is as follows. fig(b) is the distribution of ASM on </a:t>
            </a:r>
            <a:r>
              <a:rPr lang="en-US" dirty="0" err="1"/>
              <a:t>ShangHaitech</a:t>
            </a:r>
            <a:r>
              <a:rPr lang="en-US" dirty="0"/>
              <a:t> A. Image patches in red are high uncertainty samples. Image patches in green are low uncertainty samples. The individuals in the red loop are difficult to locate while the crowds in the green loop are easy to count.</a:t>
            </a:r>
          </a:p>
        </p:txBody>
      </p:sp>
      <p:sp>
        <p:nvSpPr>
          <p:cNvPr id="4" name="Slide Number Placeholder 3"/>
          <p:cNvSpPr>
            <a:spLocks noGrp="1"/>
          </p:cNvSpPr>
          <p:nvPr>
            <p:ph type="sldNum" sz="quarter" idx="5"/>
          </p:nvPr>
        </p:nvSpPr>
        <p:spPr/>
        <p:txBody>
          <a:bodyPr/>
          <a:lstStyle/>
          <a:p>
            <a:fld id="{88619D78-FB9F-42A5-9458-57ACD926D297}" type="slidenum">
              <a:rPr lang="en-US" smtClean="0"/>
              <a:t>7</a:t>
            </a:fld>
            <a:endParaRPr lang="en-US"/>
          </a:p>
        </p:txBody>
      </p:sp>
    </p:spTree>
    <p:extLst>
      <p:ext uri="{BB962C8B-B14F-4D97-AF65-F5344CB8AC3E}">
        <p14:creationId xmlns:p14="http://schemas.microsoft.com/office/powerpoint/2010/main" val="1261655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train the uncertainty branch, we propose a pairwise ranking loss. The loss ensures that the rank of uncertainty output is consistent with the rank of uncertainty surrogate. Compared with the numeric values of the surrogate function, the ranking is more stable and reliable. This is why ranking loss can achieve better performance than pointwise loss like </a:t>
            </a:r>
            <a:r>
              <a:rPr lang="en-US" b="0" i="0" dirty="0">
                <a:solidFill>
                  <a:srgbClr val="374151"/>
                </a:solidFill>
                <a:effectLst/>
                <a:latin typeface="Söhne"/>
              </a:rPr>
              <a:t>L1 loss. </a:t>
            </a:r>
            <a:endParaRPr lang="en-US" dirty="0"/>
          </a:p>
        </p:txBody>
      </p:sp>
      <p:sp>
        <p:nvSpPr>
          <p:cNvPr id="4" name="Slide Number Placeholder 3"/>
          <p:cNvSpPr>
            <a:spLocks noGrp="1"/>
          </p:cNvSpPr>
          <p:nvPr>
            <p:ph type="sldNum" sz="quarter" idx="5"/>
          </p:nvPr>
        </p:nvSpPr>
        <p:spPr/>
        <p:txBody>
          <a:bodyPr/>
          <a:lstStyle/>
          <a:p>
            <a:fld id="{88619D78-FB9F-42A5-9458-57ACD926D297}" type="slidenum">
              <a:rPr lang="en-US" smtClean="0"/>
              <a:t>8</a:t>
            </a:fld>
            <a:endParaRPr lang="en-US"/>
          </a:p>
        </p:txBody>
      </p:sp>
    </p:spTree>
    <p:extLst>
      <p:ext uri="{BB962C8B-B14F-4D97-AF65-F5344CB8AC3E}">
        <p14:creationId xmlns:p14="http://schemas.microsoft.com/office/powerpoint/2010/main" val="3187940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has two branches: one branch for crowd counting, one for uncertainty estimation.  The crowd counting branch and loss are adopted from p2pnet. </a:t>
            </a:r>
          </a:p>
        </p:txBody>
      </p:sp>
      <p:sp>
        <p:nvSpPr>
          <p:cNvPr id="4" name="Slide Number Placeholder 3"/>
          <p:cNvSpPr>
            <a:spLocks noGrp="1"/>
          </p:cNvSpPr>
          <p:nvPr>
            <p:ph type="sldNum" sz="quarter" idx="5"/>
          </p:nvPr>
        </p:nvSpPr>
        <p:spPr/>
        <p:txBody>
          <a:bodyPr/>
          <a:lstStyle/>
          <a:p>
            <a:fld id="{88619D78-FB9F-42A5-9458-57ACD926D297}" type="slidenum">
              <a:rPr lang="en-US" smtClean="0"/>
              <a:t>9</a:t>
            </a:fld>
            <a:endParaRPr lang="en-US"/>
          </a:p>
        </p:txBody>
      </p:sp>
    </p:spTree>
    <p:extLst>
      <p:ext uri="{BB962C8B-B14F-4D97-AF65-F5344CB8AC3E}">
        <p14:creationId xmlns:p14="http://schemas.microsoft.com/office/powerpoint/2010/main" val="3716638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818D9-4343-D097-DB5E-9C66C06FAC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8760C8-F18C-D58D-4FD6-22D6AF8BAF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02EDC-280D-AE19-4428-9F6BE0E1838A}"/>
              </a:ext>
            </a:extLst>
          </p:cNvPr>
          <p:cNvSpPr>
            <a:spLocks noGrp="1"/>
          </p:cNvSpPr>
          <p:nvPr>
            <p:ph type="dt" sz="half" idx="10"/>
          </p:nvPr>
        </p:nvSpPr>
        <p:spPr/>
        <p:txBody>
          <a:bodyPr/>
          <a:lstStyle/>
          <a:p>
            <a:fld id="{2CE02698-5207-E84A-BC48-0582041ECFBD}" type="datetime1">
              <a:rPr lang="en-US" smtClean="0"/>
              <a:t>10/5/23</a:t>
            </a:fld>
            <a:endParaRPr lang="en-US"/>
          </a:p>
        </p:txBody>
      </p:sp>
      <p:sp>
        <p:nvSpPr>
          <p:cNvPr id="5" name="Footer Placeholder 4">
            <a:extLst>
              <a:ext uri="{FF2B5EF4-FFF2-40B4-BE49-F238E27FC236}">
                <a16:creationId xmlns:a16="http://schemas.microsoft.com/office/drawing/2014/main" id="{8552B266-5FBA-F80E-D0DA-F3A9666E25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C0B1D-1A97-9541-A202-00F08D56E4BE}"/>
              </a:ext>
            </a:extLst>
          </p:cNvPr>
          <p:cNvSpPr>
            <a:spLocks noGrp="1"/>
          </p:cNvSpPr>
          <p:nvPr>
            <p:ph type="sldNum" sz="quarter" idx="12"/>
          </p:nvPr>
        </p:nvSpPr>
        <p:spPr/>
        <p:txBody>
          <a:bodyPr/>
          <a:lstStyle/>
          <a:p>
            <a:fld id="{F76CE365-4B81-4F58-8920-63F27F2F47E8}" type="slidenum">
              <a:rPr lang="en-US" smtClean="0"/>
              <a:t>‹#›</a:t>
            </a:fld>
            <a:endParaRPr lang="en-US"/>
          </a:p>
        </p:txBody>
      </p:sp>
    </p:spTree>
    <p:extLst>
      <p:ext uri="{BB962C8B-B14F-4D97-AF65-F5344CB8AC3E}">
        <p14:creationId xmlns:p14="http://schemas.microsoft.com/office/powerpoint/2010/main" val="1052975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1D289-D95B-18B6-C106-8F088271C7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CE85DA-470B-FC42-27FA-15D09C0733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A2691F-253C-872E-DC5C-53FDFE5D13FD}"/>
              </a:ext>
            </a:extLst>
          </p:cNvPr>
          <p:cNvSpPr>
            <a:spLocks noGrp="1"/>
          </p:cNvSpPr>
          <p:nvPr>
            <p:ph type="dt" sz="half" idx="10"/>
          </p:nvPr>
        </p:nvSpPr>
        <p:spPr/>
        <p:txBody>
          <a:bodyPr/>
          <a:lstStyle/>
          <a:p>
            <a:fld id="{2112FC16-5633-3048-A34F-D7B748319A7E}" type="datetime1">
              <a:rPr lang="en-US" smtClean="0"/>
              <a:t>10/5/23</a:t>
            </a:fld>
            <a:endParaRPr lang="en-US"/>
          </a:p>
        </p:txBody>
      </p:sp>
      <p:sp>
        <p:nvSpPr>
          <p:cNvPr id="5" name="Footer Placeholder 4">
            <a:extLst>
              <a:ext uri="{FF2B5EF4-FFF2-40B4-BE49-F238E27FC236}">
                <a16:creationId xmlns:a16="http://schemas.microsoft.com/office/drawing/2014/main" id="{109460DE-A5CA-3F8A-FAEF-76372FFAD2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FE90C-E66D-CB1E-F56A-05170959EC40}"/>
              </a:ext>
            </a:extLst>
          </p:cNvPr>
          <p:cNvSpPr>
            <a:spLocks noGrp="1"/>
          </p:cNvSpPr>
          <p:nvPr>
            <p:ph type="sldNum" sz="quarter" idx="12"/>
          </p:nvPr>
        </p:nvSpPr>
        <p:spPr/>
        <p:txBody>
          <a:bodyPr/>
          <a:lstStyle/>
          <a:p>
            <a:fld id="{F76CE365-4B81-4F58-8920-63F27F2F47E8}" type="slidenum">
              <a:rPr lang="en-US" smtClean="0"/>
              <a:t>‹#›</a:t>
            </a:fld>
            <a:endParaRPr lang="en-US"/>
          </a:p>
        </p:txBody>
      </p:sp>
    </p:spTree>
    <p:extLst>
      <p:ext uri="{BB962C8B-B14F-4D97-AF65-F5344CB8AC3E}">
        <p14:creationId xmlns:p14="http://schemas.microsoft.com/office/powerpoint/2010/main" val="942896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60F4F4-4C6E-15E0-DC90-B82D508D59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A5DE78-AF6F-A5F3-5F0D-66E5B035EE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17E4CA-A9E0-82D8-3536-93150CDA6D7B}"/>
              </a:ext>
            </a:extLst>
          </p:cNvPr>
          <p:cNvSpPr>
            <a:spLocks noGrp="1"/>
          </p:cNvSpPr>
          <p:nvPr>
            <p:ph type="dt" sz="half" idx="10"/>
          </p:nvPr>
        </p:nvSpPr>
        <p:spPr/>
        <p:txBody>
          <a:bodyPr/>
          <a:lstStyle/>
          <a:p>
            <a:fld id="{E4971DE1-86F6-BA4F-BF4A-8DC26E78C37D}" type="datetime1">
              <a:rPr lang="en-US" smtClean="0"/>
              <a:t>10/5/23</a:t>
            </a:fld>
            <a:endParaRPr lang="en-US"/>
          </a:p>
        </p:txBody>
      </p:sp>
      <p:sp>
        <p:nvSpPr>
          <p:cNvPr id="5" name="Footer Placeholder 4">
            <a:extLst>
              <a:ext uri="{FF2B5EF4-FFF2-40B4-BE49-F238E27FC236}">
                <a16:creationId xmlns:a16="http://schemas.microsoft.com/office/drawing/2014/main" id="{C54D1870-69A3-AA49-9791-96D7EAEF9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4B17C-1DAD-1512-65C1-AEB7632C3B97}"/>
              </a:ext>
            </a:extLst>
          </p:cNvPr>
          <p:cNvSpPr>
            <a:spLocks noGrp="1"/>
          </p:cNvSpPr>
          <p:nvPr>
            <p:ph type="sldNum" sz="quarter" idx="12"/>
          </p:nvPr>
        </p:nvSpPr>
        <p:spPr/>
        <p:txBody>
          <a:bodyPr/>
          <a:lstStyle/>
          <a:p>
            <a:fld id="{F76CE365-4B81-4F58-8920-63F27F2F47E8}" type="slidenum">
              <a:rPr lang="en-US" smtClean="0"/>
              <a:t>‹#›</a:t>
            </a:fld>
            <a:endParaRPr lang="en-US"/>
          </a:p>
        </p:txBody>
      </p:sp>
    </p:spTree>
    <p:extLst>
      <p:ext uri="{BB962C8B-B14F-4D97-AF65-F5344CB8AC3E}">
        <p14:creationId xmlns:p14="http://schemas.microsoft.com/office/powerpoint/2010/main" val="2141405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BU Logo">
  <p:cSld name="SBU Logo">
    <p:spTree>
      <p:nvGrpSpPr>
        <p:cNvPr id="1" name="Shape 15"/>
        <p:cNvGrpSpPr/>
        <p:nvPr/>
      </p:nvGrpSpPr>
      <p:grpSpPr>
        <a:xfrm>
          <a:off x="0" y="0"/>
          <a:ext cx="0" cy="0"/>
          <a:chOff x="0" y="0"/>
          <a:chExt cx="0" cy="0"/>
        </a:xfrm>
      </p:grpSpPr>
      <p:pic>
        <p:nvPicPr>
          <p:cNvPr id="16" name="Google Shape;16;p62"/>
          <p:cNvPicPr preferRelativeResize="0"/>
          <p:nvPr/>
        </p:nvPicPr>
        <p:blipFill rotWithShape="1">
          <a:blip r:embed="rId2">
            <a:alphaModFix/>
          </a:blip>
          <a:srcRect/>
          <a:stretch/>
        </p:blipFill>
        <p:spPr>
          <a:xfrm>
            <a:off x="0" y="0"/>
            <a:ext cx="12192000" cy="1139483"/>
          </a:xfrm>
          <a:prstGeom prst="rect">
            <a:avLst/>
          </a:prstGeom>
          <a:noFill/>
          <a:ln>
            <a:noFill/>
          </a:ln>
        </p:spPr>
      </p:pic>
      <p:pic>
        <p:nvPicPr>
          <p:cNvPr id="17" name="Google Shape;17;p62"/>
          <p:cNvPicPr preferRelativeResize="0"/>
          <p:nvPr/>
        </p:nvPicPr>
        <p:blipFill rotWithShape="1">
          <a:blip r:embed="rId3">
            <a:alphaModFix/>
          </a:blip>
          <a:srcRect/>
          <a:stretch/>
        </p:blipFill>
        <p:spPr>
          <a:xfrm>
            <a:off x="7416800" y="45721"/>
            <a:ext cx="4481381" cy="766333"/>
          </a:xfrm>
          <a:prstGeom prst="rect">
            <a:avLst/>
          </a:prstGeom>
          <a:noFill/>
          <a:ln>
            <a:noFill/>
          </a:ln>
        </p:spPr>
      </p:pic>
      <p:pic>
        <p:nvPicPr>
          <p:cNvPr id="18" name="Google Shape;18;p62"/>
          <p:cNvPicPr preferRelativeResize="0"/>
          <p:nvPr/>
        </p:nvPicPr>
        <p:blipFill rotWithShape="1">
          <a:blip r:embed="rId4">
            <a:alphaModFix/>
          </a:blip>
          <a:srcRect l="34387" t="34347" r="35040" b="25692"/>
          <a:stretch/>
        </p:blipFill>
        <p:spPr>
          <a:xfrm>
            <a:off x="1078198" y="4931710"/>
            <a:ext cx="1081860" cy="786807"/>
          </a:xfrm>
          <a:prstGeom prst="rect">
            <a:avLst/>
          </a:prstGeom>
          <a:noFill/>
          <a:ln>
            <a:noFill/>
          </a:ln>
        </p:spPr>
      </p:pic>
      <p:sp>
        <p:nvSpPr>
          <p:cNvPr id="19" name="Google Shape;19;p62"/>
          <p:cNvSpPr txBox="1"/>
          <p:nvPr/>
        </p:nvSpPr>
        <p:spPr>
          <a:xfrm>
            <a:off x="0" y="4750491"/>
            <a:ext cx="323825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rgbClr val="FF0000"/>
                </a:solidFill>
                <a:latin typeface="Candara"/>
                <a:ea typeface="Candara"/>
                <a:cs typeface="Candara"/>
                <a:sym typeface="Candara"/>
              </a:rPr>
              <a:t>Ima</a:t>
            </a:r>
            <a:r>
              <a:rPr lang="en-US" sz="1400" b="0" i="0" u="none" strike="noStrike" cap="none">
                <a:solidFill>
                  <a:srgbClr val="000000"/>
                </a:solidFill>
                <a:latin typeface="Candara"/>
                <a:ea typeface="Candara"/>
                <a:cs typeface="Candara"/>
                <a:sym typeface="Candara"/>
              </a:rPr>
              <a:t>ging Informatics for Precision Medic</a:t>
            </a:r>
            <a:r>
              <a:rPr lang="en-US" sz="1400" b="0" i="0" u="none" strike="noStrike" cap="none">
                <a:solidFill>
                  <a:srgbClr val="FF0000"/>
                </a:solidFill>
                <a:latin typeface="Candara"/>
                <a:ea typeface="Candara"/>
                <a:cs typeface="Candara"/>
                <a:sym typeface="Candara"/>
              </a:rPr>
              <a:t>ine</a:t>
            </a:r>
            <a:r>
              <a:rPr lang="en-US" sz="1400" b="0" i="0" u="none" strike="noStrike" cap="none">
                <a:solidFill>
                  <a:srgbClr val="000000"/>
                </a:solidFill>
                <a:latin typeface="Candara"/>
                <a:ea typeface="Candara"/>
                <a:cs typeface="Candara"/>
                <a:sym typeface="Candara"/>
              </a:rPr>
              <a:t> Lab</a:t>
            </a:r>
            <a:endParaRPr/>
          </a:p>
        </p:txBody>
      </p:sp>
      <p:pic>
        <p:nvPicPr>
          <p:cNvPr id="20" name="Google Shape;20;p62"/>
          <p:cNvPicPr preferRelativeResize="0"/>
          <p:nvPr/>
        </p:nvPicPr>
        <p:blipFill rotWithShape="1">
          <a:blip r:embed="rId2">
            <a:alphaModFix/>
          </a:blip>
          <a:srcRect/>
          <a:stretch/>
        </p:blipFill>
        <p:spPr>
          <a:xfrm>
            <a:off x="0" y="5718517"/>
            <a:ext cx="12192000" cy="1139483"/>
          </a:xfrm>
          <a:prstGeom prst="rect">
            <a:avLst/>
          </a:prstGeom>
          <a:noFill/>
          <a:ln>
            <a:noFill/>
          </a:ln>
        </p:spPr>
      </p:pic>
    </p:spTree>
    <p:extLst>
      <p:ext uri="{BB962C8B-B14F-4D97-AF65-F5344CB8AC3E}">
        <p14:creationId xmlns:p14="http://schemas.microsoft.com/office/powerpoint/2010/main" val="387080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0C058-452E-CBC4-6FA9-05A6BF7997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5D50E4-306B-3B57-5632-0408C82FDF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F96DE-64F0-B7C5-CA89-CF151AC4C4BE}"/>
              </a:ext>
            </a:extLst>
          </p:cNvPr>
          <p:cNvSpPr>
            <a:spLocks noGrp="1"/>
          </p:cNvSpPr>
          <p:nvPr>
            <p:ph type="dt" sz="half" idx="10"/>
          </p:nvPr>
        </p:nvSpPr>
        <p:spPr/>
        <p:txBody>
          <a:bodyPr/>
          <a:lstStyle/>
          <a:p>
            <a:fld id="{984C3BF4-D7DF-9142-88E0-F7B7BB4C4203}" type="datetime1">
              <a:rPr lang="en-US" smtClean="0"/>
              <a:t>10/5/23</a:t>
            </a:fld>
            <a:endParaRPr lang="en-US"/>
          </a:p>
        </p:txBody>
      </p:sp>
      <p:sp>
        <p:nvSpPr>
          <p:cNvPr id="5" name="Footer Placeholder 4">
            <a:extLst>
              <a:ext uri="{FF2B5EF4-FFF2-40B4-BE49-F238E27FC236}">
                <a16:creationId xmlns:a16="http://schemas.microsoft.com/office/drawing/2014/main" id="{E65871BC-2A86-8774-1697-320C0EF353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2383BC-004A-E3B3-05CF-038361683502}"/>
              </a:ext>
            </a:extLst>
          </p:cNvPr>
          <p:cNvSpPr>
            <a:spLocks noGrp="1"/>
          </p:cNvSpPr>
          <p:nvPr>
            <p:ph type="sldNum" sz="quarter" idx="12"/>
          </p:nvPr>
        </p:nvSpPr>
        <p:spPr/>
        <p:txBody>
          <a:bodyPr/>
          <a:lstStyle/>
          <a:p>
            <a:fld id="{F76CE365-4B81-4F58-8920-63F27F2F47E8}" type="slidenum">
              <a:rPr lang="en-US" smtClean="0"/>
              <a:t>‹#›</a:t>
            </a:fld>
            <a:endParaRPr lang="en-US"/>
          </a:p>
        </p:txBody>
      </p:sp>
    </p:spTree>
    <p:extLst>
      <p:ext uri="{BB962C8B-B14F-4D97-AF65-F5344CB8AC3E}">
        <p14:creationId xmlns:p14="http://schemas.microsoft.com/office/powerpoint/2010/main" val="2137959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96D64-82AA-A356-DBEC-9A0F2E6BC9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6A009F-3FF5-0EA4-D44D-6335B4C8FE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4C4CEE-3520-911C-8930-849835B0CE71}"/>
              </a:ext>
            </a:extLst>
          </p:cNvPr>
          <p:cNvSpPr>
            <a:spLocks noGrp="1"/>
          </p:cNvSpPr>
          <p:nvPr>
            <p:ph type="dt" sz="half" idx="10"/>
          </p:nvPr>
        </p:nvSpPr>
        <p:spPr/>
        <p:txBody>
          <a:bodyPr/>
          <a:lstStyle/>
          <a:p>
            <a:fld id="{9C87F169-80CC-AB46-B2FD-958151FE5CE4}" type="datetime1">
              <a:rPr lang="en-US" smtClean="0"/>
              <a:t>10/5/23</a:t>
            </a:fld>
            <a:endParaRPr lang="en-US"/>
          </a:p>
        </p:txBody>
      </p:sp>
      <p:sp>
        <p:nvSpPr>
          <p:cNvPr id="5" name="Footer Placeholder 4">
            <a:extLst>
              <a:ext uri="{FF2B5EF4-FFF2-40B4-BE49-F238E27FC236}">
                <a16:creationId xmlns:a16="http://schemas.microsoft.com/office/drawing/2014/main" id="{52198AEF-8F57-7AD3-2089-523B70722E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A6B0D-1A5F-6E3D-5BCE-D9076CE4FA00}"/>
              </a:ext>
            </a:extLst>
          </p:cNvPr>
          <p:cNvSpPr>
            <a:spLocks noGrp="1"/>
          </p:cNvSpPr>
          <p:nvPr>
            <p:ph type="sldNum" sz="quarter" idx="12"/>
          </p:nvPr>
        </p:nvSpPr>
        <p:spPr/>
        <p:txBody>
          <a:bodyPr/>
          <a:lstStyle/>
          <a:p>
            <a:fld id="{F76CE365-4B81-4F58-8920-63F27F2F47E8}" type="slidenum">
              <a:rPr lang="en-US" smtClean="0"/>
              <a:t>‹#›</a:t>
            </a:fld>
            <a:endParaRPr lang="en-US"/>
          </a:p>
        </p:txBody>
      </p:sp>
    </p:spTree>
    <p:extLst>
      <p:ext uri="{BB962C8B-B14F-4D97-AF65-F5344CB8AC3E}">
        <p14:creationId xmlns:p14="http://schemas.microsoft.com/office/powerpoint/2010/main" val="2671310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59A0-4D3C-C4B8-ED73-D0CD359575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8D5CC7-B223-F29E-9C8E-298148CAA4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F0A7B8-5CA4-D3DF-8597-88140A5B7F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FFC82F-AE98-63CE-2901-1B651D175EEE}"/>
              </a:ext>
            </a:extLst>
          </p:cNvPr>
          <p:cNvSpPr>
            <a:spLocks noGrp="1"/>
          </p:cNvSpPr>
          <p:nvPr>
            <p:ph type="dt" sz="half" idx="10"/>
          </p:nvPr>
        </p:nvSpPr>
        <p:spPr/>
        <p:txBody>
          <a:bodyPr/>
          <a:lstStyle/>
          <a:p>
            <a:fld id="{5A1CDB2A-0981-4742-8FBD-CF92B1BCB16D}" type="datetime1">
              <a:rPr lang="en-US" smtClean="0"/>
              <a:t>10/5/23</a:t>
            </a:fld>
            <a:endParaRPr lang="en-US"/>
          </a:p>
        </p:txBody>
      </p:sp>
      <p:sp>
        <p:nvSpPr>
          <p:cNvPr id="6" name="Footer Placeholder 5">
            <a:extLst>
              <a:ext uri="{FF2B5EF4-FFF2-40B4-BE49-F238E27FC236}">
                <a16:creationId xmlns:a16="http://schemas.microsoft.com/office/drawing/2014/main" id="{9FF6A390-24C5-6C6C-2278-878EC64A67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22AE4-E39A-4F3E-FAAC-E73EA768B761}"/>
              </a:ext>
            </a:extLst>
          </p:cNvPr>
          <p:cNvSpPr>
            <a:spLocks noGrp="1"/>
          </p:cNvSpPr>
          <p:nvPr>
            <p:ph type="sldNum" sz="quarter" idx="12"/>
          </p:nvPr>
        </p:nvSpPr>
        <p:spPr/>
        <p:txBody>
          <a:bodyPr/>
          <a:lstStyle/>
          <a:p>
            <a:fld id="{F76CE365-4B81-4F58-8920-63F27F2F47E8}" type="slidenum">
              <a:rPr lang="en-US" smtClean="0"/>
              <a:t>‹#›</a:t>
            </a:fld>
            <a:endParaRPr lang="en-US"/>
          </a:p>
        </p:txBody>
      </p:sp>
    </p:spTree>
    <p:extLst>
      <p:ext uri="{BB962C8B-B14F-4D97-AF65-F5344CB8AC3E}">
        <p14:creationId xmlns:p14="http://schemas.microsoft.com/office/powerpoint/2010/main" val="1792826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F4E99-0D57-97E1-04F4-4FEE7CB697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513C44-CE36-75DD-C8E5-369130021C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15883A-E40C-9D26-7ED6-12A2338E7B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B307BC-2BE3-9A70-EFA5-AA97C2D2B1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C48A6B-6F4F-81DA-EE5F-4B568BBC7B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67E190-AC1B-A42F-758C-5025C16868D4}"/>
              </a:ext>
            </a:extLst>
          </p:cNvPr>
          <p:cNvSpPr>
            <a:spLocks noGrp="1"/>
          </p:cNvSpPr>
          <p:nvPr>
            <p:ph type="dt" sz="half" idx="10"/>
          </p:nvPr>
        </p:nvSpPr>
        <p:spPr/>
        <p:txBody>
          <a:bodyPr/>
          <a:lstStyle/>
          <a:p>
            <a:fld id="{1AB3F234-A6A3-624B-8187-DCC2D021E7E6}" type="datetime1">
              <a:rPr lang="en-US" smtClean="0"/>
              <a:t>10/5/23</a:t>
            </a:fld>
            <a:endParaRPr lang="en-US"/>
          </a:p>
        </p:txBody>
      </p:sp>
      <p:sp>
        <p:nvSpPr>
          <p:cNvPr id="8" name="Footer Placeholder 7">
            <a:extLst>
              <a:ext uri="{FF2B5EF4-FFF2-40B4-BE49-F238E27FC236}">
                <a16:creationId xmlns:a16="http://schemas.microsoft.com/office/drawing/2014/main" id="{B7D65D3F-F9A6-962D-344E-8052324BD2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24D6DF-43A3-2E50-BA49-B1D1B79C0646}"/>
              </a:ext>
            </a:extLst>
          </p:cNvPr>
          <p:cNvSpPr>
            <a:spLocks noGrp="1"/>
          </p:cNvSpPr>
          <p:nvPr>
            <p:ph type="sldNum" sz="quarter" idx="12"/>
          </p:nvPr>
        </p:nvSpPr>
        <p:spPr/>
        <p:txBody>
          <a:bodyPr/>
          <a:lstStyle/>
          <a:p>
            <a:fld id="{F76CE365-4B81-4F58-8920-63F27F2F47E8}" type="slidenum">
              <a:rPr lang="en-US" smtClean="0"/>
              <a:t>‹#›</a:t>
            </a:fld>
            <a:endParaRPr lang="en-US"/>
          </a:p>
        </p:txBody>
      </p:sp>
    </p:spTree>
    <p:extLst>
      <p:ext uri="{BB962C8B-B14F-4D97-AF65-F5344CB8AC3E}">
        <p14:creationId xmlns:p14="http://schemas.microsoft.com/office/powerpoint/2010/main" val="4007054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B2C6A-CEA4-9333-7E60-15B8C3B343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92D8B0-CF5C-2E5A-892F-BF23EDFF7911}"/>
              </a:ext>
            </a:extLst>
          </p:cNvPr>
          <p:cNvSpPr>
            <a:spLocks noGrp="1"/>
          </p:cNvSpPr>
          <p:nvPr>
            <p:ph type="dt" sz="half" idx="10"/>
          </p:nvPr>
        </p:nvSpPr>
        <p:spPr/>
        <p:txBody>
          <a:bodyPr/>
          <a:lstStyle/>
          <a:p>
            <a:fld id="{85EB6966-227E-9249-BD0B-C861AEE2C013}" type="datetime1">
              <a:rPr lang="en-US" smtClean="0"/>
              <a:t>10/5/23</a:t>
            </a:fld>
            <a:endParaRPr lang="en-US"/>
          </a:p>
        </p:txBody>
      </p:sp>
      <p:sp>
        <p:nvSpPr>
          <p:cNvPr id="4" name="Footer Placeholder 3">
            <a:extLst>
              <a:ext uri="{FF2B5EF4-FFF2-40B4-BE49-F238E27FC236}">
                <a16:creationId xmlns:a16="http://schemas.microsoft.com/office/drawing/2014/main" id="{08905A30-F297-C7DC-B458-C5B876414E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5758B6-7AF1-CE49-543B-33BA43B52720}"/>
              </a:ext>
            </a:extLst>
          </p:cNvPr>
          <p:cNvSpPr>
            <a:spLocks noGrp="1"/>
          </p:cNvSpPr>
          <p:nvPr>
            <p:ph type="sldNum" sz="quarter" idx="12"/>
          </p:nvPr>
        </p:nvSpPr>
        <p:spPr/>
        <p:txBody>
          <a:bodyPr/>
          <a:lstStyle/>
          <a:p>
            <a:fld id="{F76CE365-4B81-4F58-8920-63F27F2F47E8}" type="slidenum">
              <a:rPr lang="en-US" smtClean="0"/>
              <a:t>‹#›</a:t>
            </a:fld>
            <a:endParaRPr lang="en-US"/>
          </a:p>
        </p:txBody>
      </p:sp>
    </p:spTree>
    <p:extLst>
      <p:ext uri="{BB962C8B-B14F-4D97-AF65-F5344CB8AC3E}">
        <p14:creationId xmlns:p14="http://schemas.microsoft.com/office/powerpoint/2010/main" val="60407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F0D2AB-6C1A-3CD5-07AF-D515C4B3FE32}"/>
              </a:ext>
            </a:extLst>
          </p:cNvPr>
          <p:cNvSpPr>
            <a:spLocks noGrp="1"/>
          </p:cNvSpPr>
          <p:nvPr>
            <p:ph type="dt" sz="half" idx="10"/>
          </p:nvPr>
        </p:nvSpPr>
        <p:spPr/>
        <p:txBody>
          <a:bodyPr/>
          <a:lstStyle/>
          <a:p>
            <a:fld id="{3B61A847-8672-FF43-A4F7-E21FF32CE020}" type="datetime1">
              <a:rPr lang="en-US" smtClean="0"/>
              <a:t>10/5/23</a:t>
            </a:fld>
            <a:endParaRPr lang="en-US"/>
          </a:p>
        </p:txBody>
      </p:sp>
      <p:sp>
        <p:nvSpPr>
          <p:cNvPr id="3" name="Footer Placeholder 2">
            <a:extLst>
              <a:ext uri="{FF2B5EF4-FFF2-40B4-BE49-F238E27FC236}">
                <a16:creationId xmlns:a16="http://schemas.microsoft.com/office/drawing/2014/main" id="{A8F279E4-71B1-444E-7AEA-7EE0CF4C2B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E16995-D1F1-4C79-86F8-3496E4F46995}"/>
              </a:ext>
            </a:extLst>
          </p:cNvPr>
          <p:cNvSpPr>
            <a:spLocks noGrp="1"/>
          </p:cNvSpPr>
          <p:nvPr>
            <p:ph type="sldNum" sz="quarter" idx="12"/>
          </p:nvPr>
        </p:nvSpPr>
        <p:spPr/>
        <p:txBody>
          <a:bodyPr/>
          <a:lstStyle/>
          <a:p>
            <a:fld id="{F76CE365-4B81-4F58-8920-63F27F2F47E8}" type="slidenum">
              <a:rPr lang="en-US" smtClean="0"/>
              <a:t>‹#›</a:t>
            </a:fld>
            <a:endParaRPr lang="en-US"/>
          </a:p>
        </p:txBody>
      </p:sp>
    </p:spTree>
    <p:extLst>
      <p:ext uri="{BB962C8B-B14F-4D97-AF65-F5344CB8AC3E}">
        <p14:creationId xmlns:p14="http://schemas.microsoft.com/office/powerpoint/2010/main" val="42428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2113-A1E2-B35F-664D-813D19B7A2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0C80E2-CC46-B3CC-0A87-B3D1782DE8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9810E8-A01D-9309-540D-1254EE49EA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03F4C0-DB8D-3F5E-FFB3-5052A316AEFD}"/>
              </a:ext>
            </a:extLst>
          </p:cNvPr>
          <p:cNvSpPr>
            <a:spLocks noGrp="1"/>
          </p:cNvSpPr>
          <p:nvPr>
            <p:ph type="dt" sz="half" idx="10"/>
          </p:nvPr>
        </p:nvSpPr>
        <p:spPr/>
        <p:txBody>
          <a:bodyPr/>
          <a:lstStyle/>
          <a:p>
            <a:fld id="{7EAF2982-68DD-3548-A313-AC3DE970F28B}" type="datetime1">
              <a:rPr lang="en-US" smtClean="0"/>
              <a:t>10/5/23</a:t>
            </a:fld>
            <a:endParaRPr lang="en-US"/>
          </a:p>
        </p:txBody>
      </p:sp>
      <p:sp>
        <p:nvSpPr>
          <p:cNvPr id="6" name="Footer Placeholder 5">
            <a:extLst>
              <a:ext uri="{FF2B5EF4-FFF2-40B4-BE49-F238E27FC236}">
                <a16:creationId xmlns:a16="http://schemas.microsoft.com/office/drawing/2014/main" id="{09BEAEAB-6D4F-946C-074B-150CD664EE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CDB66E-72D2-E08D-75AF-75E55F2FF025}"/>
              </a:ext>
            </a:extLst>
          </p:cNvPr>
          <p:cNvSpPr>
            <a:spLocks noGrp="1"/>
          </p:cNvSpPr>
          <p:nvPr>
            <p:ph type="sldNum" sz="quarter" idx="12"/>
          </p:nvPr>
        </p:nvSpPr>
        <p:spPr/>
        <p:txBody>
          <a:bodyPr/>
          <a:lstStyle/>
          <a:p>
            <a:fld id="{F76CE365-4B81-4F58-8920-63F27F2F47E8}" type="slidenum">
              <a:rPr lang="en-US" smtClean="0"/>
              <a:t>‹#›</a:t>
            </a:fld>
            <a:endParaRPr lang="en-US"/>
          </a:p>
        </p:txBody>
      </p:sp>
    </p:spTree>
    <p:extLst>
      <p:ext uri="{BB962C8B-B14F-4D97-AF65-F5344CB8AC3E}">
        <p14:creationId xmlns:p14="http://schemas.microsoft.com/office/powerpoint/2010/main" val="1953477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7D21-52A5-07DE-D8B0-BF1735CB9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7AE0F4-23A2-C772-1189-AB7E38D057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57B256-A250-4331-3567-AEB51B3D39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D4473D-51EA-7619-4432-26E4540E33AD}"/>
              </a:ext>
            </a:extLst>
          </p:cNvPr>
          <p:cNvSpPr>
            <a:spLocks noGrp="1"/>
          </p:cNvSpPr>
          <p:nvPr>
            <p:ph type="dt" sz="half" idx="10"/>
          </p:nvPr>
        </p:nvSpPr>
        <p:spPr/>
        <p:txBody>
          <a:bodyPr/>
          <a:lstStyle/>
          <a:p>
            <a:fld id="{6DBEF804-5E49-0A44-B88F-20BCF693B5C2}" type="datetime1">
              <a:rPr lang="en-US" smtClean="0"/>
              <a:t>10/5/23</a:t>
            </a:fld>
            <a:endParaRPr lang="en-US"/>
          </a:p>
        </p:txBody>
      </p:sp>
      <p:sp>
        <p:nvSpPr>
          <p:cNvPr id="6" name="Footer Placeholder 5">
            <a:extLst>
              <a:ext uri="{FF2B5EF4-FFF2-40B4-BE49-F238E27FC236}">
                <a16:creationId xmlns:a16="http://schemas.microsoft.com/office/drawing/2014/main" id="{34726883-4CC6-6818-B634-E56BECE151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A3C393-6C40-BCF5-02D5-FFAE0CA284D0}"/>
              </a:ext>
            </a:extLst>
          </p:cNvPr>
          <p:cNvSpPr>
            <a:spLocks noGrp="1"/>
          </p:cNvSpPr>
          <p:nvPr>
            <p:ph type="sldNum" sz="quarter" idx="12"/>
          </p:nvPr>
        </p:nvSpPr>
        <p:spPr/>
        <p:txBody>
          <a:bodyPr/>
          <a:lstStyle/>
          <a:p>
            <a:fld id="{F76CE365-4B81-4F58-8920-63F27F2F47E8}" type="slidenum">
              <a:rPr lang="en-US" smtClean="0"/>
              <a:t>‹#›</a:t>
            </a:fld>
            <a:endParaRPr lang="en-US"/>
          </a:p>
        </p:txBody>
      </p:sp>
    </p:spTree>
    <p:extLst>
      <p:ext uri="{BB962C8B-B14F-4D97-AF65-F5344CB8AC3E}">
        <p14:creationId xmlns:p14="http://schemas.microsoft.com/office/powerpoint/2010/main" val="239122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CF6A44-5122-9E62-0A60-EEE0EE61FF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FEBB83-3629-1C15-29DD-59334805F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0317AD-E4DC-FA4A-2AA6-B70FD8A5D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A2EB09-3B92-A441-A875-0BBA9BAB3595}" type="datetime1">
              <a:rPr lang="en-US" smtClean="0"/>
              <a:t>10/5/23</a:t>
            </a:fld>
            <a:endParaRPr lang="en-US"/>
          </a:p>
        </p:txBody>
      </p:sp>
      <p:sp>
        <p:nvSpPr>
          <p:cNvPr id="5" name="Footer Placeholder 4">
            <a:extLst>
              <a:ext uri="{FF2B5EF4-FFF2-40B4-BE49-F238E27FC236}">
                <a16:creationId xmlns:a16="http://schemas.microsoft.com/office/drawing/2014/main" id="{26BDBD78-2F36-D15F-7CDC-310E20038B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DE0078-5F84-4B78-B729-42983DD3FF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6CE365-4B81-4F58-8920-63F27F2F47E8}" type="slidenum">
              <a:rPr lang="en-US" smtClean="0"/>
              <a:t>‹#›</a:t>
            </a:fld>
            <a:endParaRPr lang="en-US"/>
          </a:p>
        </p:txBody>
      </p:sp>
    </p:spTree>
    <p:extLst>
      <p:ext uri="{BB962C8B-B14F-4D97-AF65-F5344CB8AC3E}">
        <p14:creationId xmlns:p14="http://schemas.microsoft.com/office/powerpoint/2010/main" val="972144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
          <p:cNvSpPr txBox="1"/>
          <p:nvPr/>
        </p:nvSpPr>
        <p:spPr>
          <a:xfrm>
            <a:off x="0" y="3821946"/>
            <a:ext cx="121920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dk1"/>
                </a:solidFill>
              </a:rPr>
              <a:t>Chen Li, </a:t>
            </a:r>
            <a:r>
              <a:rPr lang="en-US" dirty="0" err="1">
                <a:solidFill>
                  <a:schemeClr val="dk1"/>
                </a:solidFill>
              </a:rPr>
              <a:t>Xiaoling</a:t>
            </a:r>
            <a:r>
              <a:rPr lang="en-US" dirty="0">
                <a:solidFill>
                  <a:schemeClr val="dk1"/>
                </a:solidFill>
              </a:rPr>
              <a:t> Hu, </a:t>
            </a:r>
            <a:r>
              <a:rPr lang="en-US" dirty="0" err="1">
                <a:solidFill>
                  <a:schemeClr val="dk1"/>
                </a:solidFill>
              </a:rPr>
              <a:t>Shahira</a:t>
            </a:r>
            <a:r>
              <a:rPr lang="en-US" dirty="0">
                <a:solidFill>
                  <a:schemeClr val="dk1"/>
                </a:solidFill>
              </a:rPr>
              <a:t> </a:t>
            </a:r>
            <a:r>
              <a:rPr lang="en-US" dirty="0" err="1">
                <a:solidFill>
                  <a:schemeClr val="dk1"/>
                </a:solidFill>
              </a:rPr>
              <a:t>Abousamra</a:t>
            </a:r>
            <a:r>
              <a:rPr lang="en-US" dirty="0">
                <a:solidFill>
                  <a:schemeClr val="dk1"/>
                </a:solidFill>
              </a:rPr>
              <a:t>, Chao Chen</a:t>
            </a:r>
          </a:p>
          <a:p>
            <a:pPr marL="0" marR="0" lvl="0" indent="0" algn="ctr" rtl="0">
              <a:spcBef>
                <a:spcPts val="0"/>
              </a:spcBef>
              <a:spcAft>
                <a:spcPts val="0"/>
              </a:spcAft>
              <a:buNone/>
            </a:pPr>
            <a:r>
              <a:rPr lang="en-US" dirty="0">
                <a:solidFill>
                  <a:schemeClr val="dk1"/>
                </a:solidFill>
              </a:rPr>
              <a:t>Stony Brook University</a:t>
            </a:r>
            <a:endParaRPr dirty="0"/>
          </a:p>
        </p:txBody>
      </p:sp>
      <p:sp>
        <p:nvSpPr>
          <p:cNvPr id="187" name="Google Shape;187;p1"/>
          <p:cNvSpPr/>
          <p:nvPr/>
        </p:nvSpPr>
        <p:spPr>
          <a:xfrm>
            <a:off x="1134900" y="2015750"/>
            <a:ext cx="9922200"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Arial"/>
              <a:buNone/>
            </a:pPr>
            <a:r>
              <a:rPr lang="en-US" sz="4000" dirty="0"/>
              <a:t>Calibrating Uncertainty for Semi-Supervised Crowd Counting</a:t>
            </a:r>
            <a:endParaRPr lang="en-US" sz="3800" b="1" dirty="0">
              <a:solidFill>
                <a:schemeClr val="dk1"/>
              </a:solidFill>
            </a:endParaRPr>
          </a:p>
        </p:txBody>
      </p:sp>
      <p:sp>
        <p:nvSpPr>
          <p:cNvPr id="5" name="Rectangle 4">
            <a:extLst>
              <a:ext uri="{FF2B5EF4-FFF2-40B4-BE49-F238E27FC236}">
                <a16:creationId xmlns:a16="http://schemas.microsoft.com/office/drawing/2014/main" id="{AE16726A-CB0A-9E58-06E6-786270987359}"/>
              </a:ext>
            </a:extLst>
          </p:cNvPr>
          <p:cNvSpPr/>
          <p:nvPr/>
        </p:nvSpPr>
        <p:spPr>
          <a:xfrm>
            <a:off x="0" y="4702629"/>
            <a:ext cx="2778826" cy="979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29CA0-9B10-5B38-3817-D1BCF18E8A5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Semi-supervised crowd counting</a:t>
            </a:r>
          </a:p>
        </p:txBody>
      </p:sp>
      <p:pic>
        <p:nvPicPr>
          <p:cNvPr id="5" name="Picture 4">
            <a:extLst>
              <a:ext uri="{FF2B5EF4-FFF2-40B4-BE49-F238E27FC236}">
                <a16:creationId xmlns:a16="http://schemas.microsoft.com/office/drawing/2014/main" id="{D6CEEC1F-CF76-95D3-2B81-7C527758CE54}"/>
              </a:ext>
            </a:extLst>
          </p:cNvPr>
          <p:cNvPicPr>
            <a:picLocks noChangeAspect="1"/>
          </p:cNvPicPr>
          <p:nvPr/>
        </p:nvPicPr>
        <p:blipFill>
          <a:blip r:embed="rId3"/>
          <a:stretch>
            <a:fillRect/>
          </a:stretch>
        </p:blipFill>
        <p:spPr>
          <a:xfrm>
            <a:off x="2514362" y="1527366"/>
            <a:ext cx="5584610" cy="3518304"/>
          </a:xfrm>
          <a:prstGeom prst="rect">
            <a:avLst/>
          </a:prstGeom>
        </p:spPr>
      </p:pic>
      <p:pic>
        <p:nvPicPr>
          <p:cNvPr id="4" name="Picture 3">
            <a:extLst>
              <a:ext uri="{FF2B5EF4-FFF2-40B4-BE49-F238E27FC236}">
                <a16:creationId xmlns:a16="http://schemas.microsoft.com/office/drawing/2014/main" id="{DA22C305-0D8C-2D56-0298-9AE470BD9CE0}"/>
              </a:ext>
            </a:extLst>
          </p:cNvPr>
          <p:cNvPicPr>
            <a:picLocks noChangeAspect="1"/>
          </p:cNvPicPr>
          <p:nvPr/>
        </p:nvPicPr>
        <p:blipFill>
          <a:blip r:embed="rId4"/>
          <a:stretch>
            <a:fillRect/>
          </a:stretch>
        </p:blipFill>
        <p:spPr>
          <a:xfrm>
            <a:off x="2598537" y="5640914"/>
            <a:ext cx="5658640" cy="838317"/>
          </a:xfrm>
          <a:prstGeom prst="rect">
            <a:avLst/>
          </a:prstGeom>
        </p:spPr>
      </p:pic>
      <p:sp>
        <p:nvSpPr>
          <p:cNvPr id="6" name="Slide Number Placeholder 5">
            <a:extLst>
              <a:ext uri="{FF2B5EF4-FFF2-40B4-BE49-F238E27FC236}">
                <a16:creationId xmlns:a16="http://schemas.microsoft.com/office/drawing/2014/main" id="{07133420-59B3-4085-B21B-B99AF9137CA0}"/>
              </a:ext>
            </a:extLst>
          </p:cNvPr>
          <p:cNvSpPr>
            <a:spLocks noGrp="1"/>
          </p:cNvSpPr>
          <p:nvPr>
            <p:ph type="sldNum" sz="quarter" idx="12"/>
          </p:nvPr>
        </p:nvSpPr>
        <p:spPr/>
        <p:txBody>
          <a:bodyPr/>
          <a:lstStyle/>
          <a:p>
            <a:fld id="{F76CE365-4B81-4F58-8920-63F27F2F47E8}" type="slidenum">
              <a:rPr lang="en-US" smtClean="0"/>
              <a:t>10</a:t>
            </a:fld>
            <a:endParaRPr lang="en-US"/>
          </a:p>
        </p:txBody>
      </p:sp>
    </p:spTree>
    <p:extLst>
      <p:ext uri="{BB962C8B-B14F-4D97-AF65-F5344CB8AC3E}">
        <p14:creationId xmlns:p14="http://schemas.microsoft.com/office/powerpoint/2010/main" val="3269917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4133C-3B29-3D74-646C-9955C7EB67C2}"/>
              </a:ext>
            </a:extLst>
          </p:cNvPr>
          <p:cNvSpPr>
            <a:spLocks noGrp="1"/>
          </p:cNvSpPr>
          <p:nvPr>
            <p:ph type="title"/>
          </p:nvPr>
        </p:nvSpPr>
        <p:spPr/>
        <p:txBody>
          <a:bodyPr/>
          <a:lstStyle/>
          <a:p>
            <a:r>
              <a:rPr lang="en-US" dirty="0"/>
              <a:t>Experiment results</a:t>
            </a:r>
          </a:p>
        </p:txBody>
      </p:sp>
      <p:pic>
        <p:nvPicPr>
          <p:cNvPr id="5" name="Picture 4">
            <a:extLst>
              <a:ext uri="{FF2B5EF4-FFF2-40B4-BE49-F238E27FC236}">
                <a16:creationId xmlns:a16="http://schemas.microsoft.com/office/drawing/2014/main" id="{A37FFEB3-CE42-61B8-A74E-55DA37C46C7B}"/>
              </a:ext>
            </a:extLst>
          </p:cNvPr>
          <p:cNvPicPr>
            <a:picLocks noChangeAspect="1"/>
          </p:cNvPicPr>
          <p:nvPr/>
        </p:nvPicPr>
        <p:blipFill>
          <a:blip r:embed="rId3"/>
          <a:stretch>
            <a:fillRect/>
          </a:stretch>
        </p:blipFill>
        <p:spPr>
          <a:xfrm>
            <a:off x="588655" y="2147437"/>
            <a:ext cx="4350982" cy="3265135"/>
          </a:xfrm>
          <a:prstGeom prst="rect">
            <a:avLst/>
          </a:prstGeom>
        </p:spPr>
      </p:pic>
      <p:pic>
        <p:nvPicPr>
          <p:cNvPr id="7" name="Picture 6">
            <a:extLst>
              <a:ext uri="{FF2B5EF4-FFF2-40B4-BE49-F238E27FC236}">
                <a16:creationId xmlns:a16="http://schemas.microsoft.com/office/drawing/2014/main" id="{BAB8494C-2287-7505-1D97-E89E76DF938C}"/>
              </a:ext>
            </a:extLst>
          </p:cNvPr>
          <p:cNvPicPr>
            <a:picLocks noChangeAspect="1"/>
          </p:cNvPicPr>
          <p:nvPr/>
        </p:nvPicPr>
        <p:blipFill>
          <a:blip r:embed="rId4"/>
          <a:stretch>
            <a:fillRect/>
          </a:stretch>
        </p:blipFill>
        <p:spPr>
          <a:xfrm>
            <a:off x="5180183" y="2147437"/>
            <a:ext cx="3112722" cy="2055412"/>
          </a:xfrm>
          <a:prstGeom prst="rect">
            <a:avLst/>
          </a:prstGeom>
        </p:spPr>
      </p:pic>
      <p:pic>
        <p:nvPicPr>
          <p:cNvPr id="9" name="Picture 8">
            <a:extLst>
              <a:ext uri="{FF2B5EF4-FFF2-40B4-BE49-F238E27FC236}">
                <a16:creationId xmlns:a16="http://schemas.microsoft.com/office/drawing/2014/main" id="{638CA2A6-44B0-4104-B2F5-F33F129A2C0E}"/>
              </a:ext>
            </a:extLst>
          </p:cNvPr>
          <p:cNvPicPr>
            <a:picLocks noChangeAspect="1"/>
          </p:cNvPicPr>
          <p:nvPr/>
        </p:nvPicPr>
        <p:blipFill>
          <a:blip r:embed="rId5"/>
          <a:stretch>
            <a:fillRect/>
          </a:stretch>
        </p:blipFill>
        <p:spPr>
          <a:xfrm>
            <a:off x="6439040" y="4417070"/>
            <a:ext cx="3591426" cy="1991003"/>
          </a:xfrm>
          <a:prstGeom prst="rect">
            <a:avLst/>
          </a:prstGeom>
        </p:spPr>
      </p:pic>
      <p:pic>
        <p:nvPicPr>
          <p:cNvPr id="11" name="Picture 10">
            <a:extLst>
              <a:ext uri="{FF2B5EF4-FFF2-40B4-BE49-F238E27FC236}">
                <a16:creationId xmlns:a16="http://schemas.microsoft.com/office/drawing/2014/main" id="{C4220A03-4920-C8F7-3707-C63CC0DD3B71}"/>
              </a:ext>
            </a:extLst>
          </p:cNvPr>
          <p:cNvPicPr>
            <a:picLocks noChangeAspect="1"/>
          </p:cNvPicPr>
          <p:nvPr/>
        </p:nvPicPr>
        <p:blipFill>
          <a:blip r:embed="rId6"/>
          <a:stretch>
            <a:fillRect/>
          </a:stretch>
        </p:blipFill>
        <p:spPr>
          <a:xfrm>
            <a:off x="8450699" y="2066815"/>
            <a:ext cx="3534268" cy="1905266"/>
          </a:xfrm>
          <a:prstGeom prst="rect">
            <a:avLst/>
          </a:prstGeom>
        </p:spPr>
      </p:pic>
      <p:sp>
        <p:nvSpPr>
          <p:cNvPr id="4" name="Slide Number Placeholder 3">
            <a:extLst>
              <a:ext uri="{FF2B5EF4-FFF2-40B4-BE49-F238E27FC236}">
                <a16:creationId xmlns:a16="http://schemas.microsoft.com/office/drawing/2014/main" id="{A5804EDE-5410-FEA5-1109-B1869F231942}"/>
              </a:ext>
            </a:extLst>
          </p:cNvPr>
          <p:cNvSpPr>
            <a:spLocks noGrp="1"/>
          </p:cNvSpPr>
          <p:nvPr>
            <p:ph type="sldNum" sz="quarter" idx="12"/>
          </p:nvPr>
        </p:nvSpPr>
        <p:spPr/>
        <p:txBody>
          <a:bodyPr/>
          <a:lstStyle/>
          <a:p>
            <a:fld id="{F76CE365-4B81-4F58-8920-63F27F2F47E8}" type="slidenum">
              <a:rPr lang="en-US" smtClean="0"/>
              <a:t>11</a:t>
            </a:fld>
            <a:endParaRPr lang="en-US"/>
          </a:p>
        </p:txBody>
      </p:sp>
    </p:spTree>
    <p:extLst>
      <p:ext uri="{BB962C8B-B14F-4D97-AF65-F5344CB8AC3E}">
        <p14:creationId xmlns:p14="http://schemas.microsoft.com/office/powerpoint/2010/main" val="1544746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1C742-A8EB-6BFF-DCA1-B971465A776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F59FD0D-3B11-77B8-2657-E44C37DE7DF2}"/>
              </a:ext>
            </a:extLst>
          </p:cNvPr>
          <p:cNvSpPr>
            <a:spLocks noGrp="1"/>
          </p:cNvSpPr>
          <p:nvPr>
            <p:ph idx="1"/>
          </p:nvPr>
        </p:nvSpPr>
        <p:spPr/>
        <p:txBody>
          <a:bodyPr>
            <a:normAutofit lnSpcReduction="10000"/>
          </a:bodyPr>
          <a:lstStyle/>
          <a:p>
            <a:r>
              <a:rPr lang="en-US" dirty="0"/>
              <a:t>In this work, we introduce a novel patch-wise uncertainty estimation for pseudo-labeling-based semi-supervised crowd counting.</a:t>
            </a:r>
          </a:p>
          <a:p>
            <a:r>
              <a:rPr lang="en-US" dirty="0"/>
              <a:t>Our method train the uncertainty estimator directly through a surrogate function calculated on labeled patches.</a:t>
            </a:r>
          </a:p>
          <a:p>
            <a:r>
              <a:rPr lang="en-US" dirty="0"/>
              <a:t>Our method provides reliable uncertainty estimation, thus helps selecting pseudo-labels to improve the model training in a semi-supervised fashion.</a:t>
            </a:r>
          </a:p>
          <a:p>
            <a:r>
              <a:rPr lang="en-US" dirty="0"/>
              <a:t>The evaluation of our proposed semi-supervised method </a:t>
            </a:r>
            <a:r>
              <a:rPr lang="en-US" dirty="0" err="1"/>
              <a:t>onseveral</a:t>
            </a:r>
            <a:r>
              <a:rPr lang="en-US" dirty="0"/>
              <a:t> popular crowd counting benchmarks shows that our method consistently achieves superior </a:t>
            </a:r>
            <a:r>
              <a:rPr lang="en-US"/>
              <a:t>performance compared </a:t>
            </a:r>
            <a:r>
              <a:rPr lang="en-US" dirty="0"/>
              <a:t>to SOTA semi-supervised methods.</a:t>
            </a:r>
          </a:p>
        </p:txBody>
      </p:sp>
      <p:sp>
        <p:nvSpPr>
          <p:cNvPr id="5" name="Slide Number Placeholder 4">
            <a:extLst>
              <a:ext uri="{FF2B5EF4-FFF2-40B4-BE49-F238E27FC236}">
                <a16:creationId xmlns:a16="http://schemas.microsoft.com/office/drawing/2014/main" id="{C2436A68-9C81-D162-3CD9-9C9C968BC5CA}"/>
              </a:ext>
            </a:extLst>
          </p:cNvPr>
          <p:cNvSpPr>
            <a:spLocks noGrp="1"/>
          </p:cNvSpPr>
          <p:nvPr>
            <p:ph type="sldNum" sz="quarter" idx="12"/>
          </p:nvPr>
        </p:nvSpPr>
        <p:spPr/>
        <p:txBody>
          <a:bodyPr/>
          <a:lstStyle/>
          <a:p>
            <a:fld id="{F76CE365-4B81-4F58-8920-63F27F2F47E8}" type="slidenum">
              <a:rPr lang="en-US" smtClean="0"/>
              <a:t>12</a:t>
            </a:fld>
            <a:endParaRPr lang="en-US"/>
          </a:p>
        </p:txBody>
      </p:sp>
    </p:spTree>
    <p:extLst>
      <p:ext uri="{BB962C8B-B14F-4D97-AF65-F5344CB8AC3E}">
        <p14:creationId xmlns:p14="http://schemas.microsoft.com/office/powerpoint/2010/main" val="2905889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1FBDB-006E-B608-4EE2-29D44532224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2EC4C25-7F45-5EC5-FA8B-DCFBB0912A9C}"/>
              </a:ext>
            </a:extLst>
          </p:cNvPr>
          <p:cNvSpPr>
            <a:spLocks noGrp="1"/>
          </p:cNvSpPr>
          <p:nvPr>
            <p:ph type="subTitle" idx="1"/>
          </p:nvPr>
        </p:nvSpPr>
        <p:spPr/>
        <p:txBody>
          <a:bodyPr/>
          <a:lstStyle/>
          <a:p>
            <a:endParaRPr lang="en-US" dirty="0"/>
          </a:p>
        </p:txBody>
      </p:sp>
      <p:sp>
        <p:nvSpPr>
          <p:cNvPr id="5" name="Slide Number Placeholder 4">
            <a:extLst>
              <a:ext uri="{FF2B5EF4-FFF2-40B4-BE49-F238E27FC236}">
                <a16:creationId xmlns:a16="http://schemas.microsoft.com/office/drawing/2014/main" id="{0F02C789-765C-561B-458E-354FC5CCE81E}"/>
              </a:ext>
            </a:extLst>
          </p:cNvPr>
          <p:cNvSpPr>
            <a:spLocks noGrp="1"/>
          </p:cNvSpPr>
          <p:nvPr>
            <p:ph type="sldNum" sz="quarter" idx="12"/>
          </p:nvPr>
        </p:nvSpPr>
        <p:spPr/>
        <p:txBody>
          <a:bodyPr/>
          <a:lstStyle/>
          <a:p>
            <a:fld id="{F76CE365-4B81-4F58-8920-63F27F2F47E8}" type="slidenum">
              <a:rPr lang="en-US" smtClean="0"/>
              <a:t>13</a:t>
            </a:fld>
            <a:endParaRPr lang="en-US"/>
          </a:p>
        </p:txBody>
      </p:sp>
    </p:spTree>
    <p:extLst>
      <p:ext uri="{BB962C8B-B14F-4D97-AF65-F5344CB8AC3E}">
        <p14:creationId xmlns:p14="http://schemas.microsoft.com/office/powerpoint/2010/main" val="1624349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3C57-1B28-E913-0DC5-D987E3D66C18}"/>
              </a:ext>
            </a:extLst>
          </p:cNvPr>
          <p:cNvSpPr>
            <a:spLocks noGrp="1"/>
          </p:cNvSpPr>
          <p:nvPr>
            <p:ph type="title"/>
          </p:nvPr>
        </p:nvSpPr>
        <p:spPr>
          <a:xfrm>
            <a:off x="835155" y="552906"/>
            <a:ext cx="5165936" cy="1674904"/>
          </a:xfrm>
        </p:spPr>
        <p:txBody>
          <a:bodyPr anchor="ctr">
            <a:normAutofit/>
          </a:bodyPr>
          <a:lstStyle/>
          <a:p>
            <a:r>
              <a:rPr lang="en-US" sz="4000"/>
              <a:t>Quality results</a:t>
            </a:r>
          </a:p>
        </p:txBody>
      </p:sp>
      <p:pic>
        <p:nvPicPr>
          <p:cNvPr id="5" name="Picture 4">
            <a:extLst>
              <a:ext uri="{FF2B5EF4-FFF2-40B4-BE49-F238E27FC236}">
                <a16:creationId xmlns:a16="http://schemas.microsoft.com/office/drawing/2014/main" id="{CAE70C51-0DA4-E356-C0E9-ECBA42A8BC11}"/>
              </a:ext>
            </a:extLst>
          </p:cNvPr>
          <p:cNvPicPr>
            <a:picLocks noChangeAspect="1"/>
          </p:cNvPicPr>
          <p:nvPr/>
        </p:nvPicPr>
        <p:blipFill>
          <a:blip r:embed="rId2"/>
          <a:stretch>
            <a:fillRect/>
          </a:stretch>
        </p:blipFill>
        <p:spPr>
          <a:xfrm>
            <a:off x="835166" y="2409466"/>
            <a:ext cx="10515569" cy="3890760"/>
          </a:xfrm>
          <a:prstGeom prst="rect">
            <a:avLst/>
          </a:prstGeom>
        </p:spPr>
      </p:pic>
      <p:sp>
        <p:nvSpPr>
          <p:cNvPr id="4" name="Slide Number Placeholder 3">
            <a:extLst>
              <a:ext uri="{FF2B5EF4-FFF2-40B4-BE49-F238E27FC236}">
                <a16:creationId xmlns:a16="http://schemas.microsoft.com/office/drawing/2014/main" id="{510061D1-8A45-98EB-FA87-4DB0CCA6E688}"/>
              </a:ext>
            </a:extLst>
          </p:cNvPr>
          <p:cNvSpPr>
            <a:spLocks noGrp="1"/>
          </p:cNvSpPr>
          <p:nvPr>
            <p:ph type="sldNum" sz="quarter" idx="12"/>
          </p:nvPr>
        </p:nvSpPr>
        <p:spPr/>
        <p:txBody>
          <a:bodyPr/>
          <a:lstStyle/>
          <a:p>
            <a:fld id="{F76CE365-4B81-4F58-8920-63F27F2F47E8}" type="slidenum">
              <a:rPr lang="en-US" smtClean="0"/>
              <a:t>14</a:t>
            </a:fld>
            <a:endParaRPr lang="en-US"/>
          </a:p>
        </p:txBody>
      </p:sp>
    </p:spTree>
    <p:extLst>
      <p:ext uri="{BB962C8B-B14F-4D97-AF65-F5344CB8AC3E}">
        <p14:creationId xmlns:p14="http://schemas.microsoft.com/office/powerpoint/2010/main" val="3503753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CC544-E3BE-E148-E1AA-A1BED1ABC8C9}"/>
              </a:ext>
            </a:extLst>
          </p:cNvPr>
          <p:cNvSpPr>
            <a:spLocks noGrp="1"/>
          </p:cNvSpPr>
          <p:nvPr>
            <p:ph type="title"/>
          </p:nvPr>
        </p:nvSpPr>
        <p:spPr/>
        <p:txBody>
          <a:bodyPr/>
          <a:lstStyle/>
          <a:p>
            <a:r>
              <a:rPr lang="en-US" dirty="0"/>
              <a:t>Why patch-wise uncertainty?</a:t>
            </a:r>
          </a:p>
        </p:txBody>
      </p:sp>
      <p:sp>
        <p:nvSpPr>
          <p:cNvPr id="3" name="Content Placeholder 2">
            <a:extLst>
              <a:ext uri="{FF2B5EF4-FFF2-40B4-BE49-F238E27FC236}">
                <a16:creationId xmlns:a16="http://schemas.microsoft.com/office/drawing/2014/main" id="{FD6BB29A-41C6-B871-27B6-1C5E8597FD4E}"/>
              </a:ext>
            </a:extLst>
          </p:cNvPr>
          <p:cNvSpPr>
            <a:spLocks noGrp="1"/>
          </p:cNvSpPr>
          <p:nvPr>
            <p:ph idx="1"/>
          </p:nvPr>
        </p:nvSpPr>
        <p:spPr/>
        <p:txBody>
          <a:bodyPr/>
          <a:lstStyle/>
          <a:p>
            <a:pPr marL="0" indent="0">
              <a:buNone/>
            </a:pPr>
            <a:r>
              <a:rPr lang="en-US" b="1" dirty="0"/>
              <a:t>Uncertainty estimation for crowd counting task.</a:t>
            </a:r>
          </a:p>
        </p:txBody>
      </p:sp>
      <p:pic>
        <p:nvPicPr>
          <p:cNvPr id="4" name="Picture 5" descr="A screenshot of a video game&#10;&#10;Description automatically generated with low confidence">
            <a:extLst>
              <a:ext uri="{FF2B5EF4-FFF2-40B4-BE49-F238E27FC236}">
                <a16:creationId xmlns:a16="http://schemas.microsoft.com/office/drawing/2014/main" id="{25B8C343-7CE2-9010-F14D-8A5EE0F69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769" y="4539044"/>
            <a:ext cx="2042535" cy="1362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85ACA5C-E71D-C53B-BA27-16962953E9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8264" y="4543318"/>
            <a:ext cx="2036085" cy="1367994"/>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A8FA347B-9920-D67D-A2C2-DC93A2795058}"/>
              </a:ext>
            </a:extLst>
          </p:cNvPr>
          <p:cNvPicPr>
            <a:picLocks noChangeAspect="1"/>
          </p:cNvPicPr>
          <p:nvPr/>
        </p:nvPicPr>
        <p:blipFill rotWithShape="1">
          <a:blip r:embed="rId5">
            <a:extLst>
              <a:ext uri="{28A0092B-C50C-407E-A947-70E740481C1C}">
                <a14:useLocalDpi xmlns:a14="http://schemas.microsoft.com/office/drawing/2010/main" val="0"/>
              </a:ext>
            </a:extLst>
          </a:blip>
          <a:srcRect l="76099" t="9223" r="14478" b="10777"/>
          <a:stretch/>
        </p:blipFill>
        <p:spPr>
          <a:xfrm>
            <a:off x="3381271" y="4504994"/>
            <a:ext cx="207358" cy="1434093"/>
          </a:xfrm>
          <a:prstGeom prst="rect">
            <a:avLst/>
          </a:prstGeom>
        </p:spPr>
      </p:pic>
      <p:pic>
        <p:nvPicPr>
          <p:cNvPr id="7" name="Picture 6" descr="A picture containing text, electronics, screenshot, display&#10;&#10;Description automatically generated">
            <a:extLst>
              <a:ext uri="{FF2B5EF4-FFF2-40B4-BE49-F238E27FC236}">
                <a16:creationId xmlns:a16="http://schemas.microsoft.com/office/drawing/2014/main" id="{3E39E0E2-C5DF-80B9-1A1A-0AD7DBC6F4C3}"/>
              </a:ext>
            </a:extLst>
          </p:cNvPr>
          <p:cNvPicPr>
            <a:picLocks noChangeAspect="1"/>
          </p:cNvPicPr>
          <p:nvPr/>
        </p:nvPicPr>
        <p:blipFill rotWithShape="1">
          <a:blip r:embed="rId6">
            <a:extLst>
              <a:ext uri="{28A0092B-C50C-407E-A947-70E740481C1C}">
                <a14:useLocalDpi xmlns:a14="http://schemas.microsoft.com/office/drawing/2010/main" val="0"/>
              </a:ext>
            </a:extLst>
          </a:blip>
          <a:srcRect l="76801" t="10031" r="12064" b="9910"/>
          <a:stretch/>
        </p:blipFill>
        <p:spPr>
          <a:xfrm>
            <a:off x="6355707" y="4504994"/>
            <a:ext cx="281082" cy="1434093"/>
          </a:xfrm>
          <a:prstGeom prst="rect">
            <a:avLst/>
          </a:prstGeom>
        </p:spPr>
      </p:pic>
      <p:sp>
        <p:nvSpPr>
          <p:cNvPr id="8" name="TextBox 7">
            <a:extLst>
              <a:ext uri="{FF2B5EF4-FFF2-40B4-BE49-F238E27FC236}">
                <a16:creationId xmlns:a16="http://schemas.microsoft.com/office/drawing/2014/main" id="{63CD5FE9-85C2-AD3B-D295-E62D9F884E4C}"/>
              </a:ext>
            </a:extLst>
          </p:cNvPr>
          <p:cNvSpPr txBox="1"/>
          <p:nvPr/>
        </p:nvSpPr>
        <p:spPr>
          <a:xfrm>
            <a:off x="4312769" y="5973137"/>
            <a:ext cx="2162957" cy="309315"/>
          </a:xfrm>
          <a:prstGeom prst="rect">
            <a:avLst/>
          </a:prstGeom>
          <a:noFill/>
        </p:spPr>
        <p:txBody>
          <a:bodyPr wrap="square" rtlCol="0">
            <a:spAutoFit/>
          </a:bodyPr>
          <a:lstStyle/>
          <a:p>
            <a:pPr algn="ctr"/>
            <a:r>
              <a:rPr lang="en-US" sz="1400" b="1" dirty="0"/>
              <a:t>Patch-wise uncertainty</a:t>
            </a:r>
          </a:p>
        </p:txBody>
      </p:sp>
      <p:sp>
        <p:nvSpPr>
          <p:cNvPr id="9" name="TextBox 8">
            <a:extLst>
              <a:ext uri="{FF2B5EF4-FFF2-40B4-BE49-F238E27FC236}">
                <a16:creationId xmlns:a16="http://schemas.microsoft.com/office/drawing/2014/main" id="{E8DB4053-41CB-A737-E4B7-9E312A302618}"/>
              </a:ext>
            </a:extLst>
          </p:cNvPr>
          <p:cNvSpPr txBox="1"/>
          <p:nvPr/>
        </p:nvSpPr>
        <p:spPr>
          <a:xfrm>
            <a:off x="1396395" y="5977421"/>
            <a:ext cx="2125938" cy="309315"/>
          </a:xfrm>
          <a:prstGeom prst="rect">
            <a:avLst/>
          </a:prstGeom>
          <a:noFill/>
        </p:spPr>
        <p:txBody>
          <a:bodyPr wrap="square" rtlCol="0">
            <a:spAutoFit/>
          </a:bodyPr>
          <a:lstStyle/>
          <a:p>
            <a:pPr algn="ctr"/>
            <a:r>
              <a:rPr lang="en-US" sz="1400" b="1" dirty="0"/>
              <a:t>Pixel-wise uncertainty</a:t>
            </a:r>
          </a:p>
        </p:txBody>
      </p:sp>
      <p:pic>
        <p:nvPicPr>
          <p:cNvPr id="14" name="Picture 13" descr="A crowd of people in a city&#10;&#10;Description automatically generated">
            <a:extLst>
              <a:ext uri="{FF2B5EF4-FFF2-40B4-BE49-F238E27FC236}">
                <a16:creationId xmlns:a16="http://schemas.microsoft.com/office/drawing/2014/main" id="{76945953-A703-2AD3-92C1-8FE580B621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4592" y="2446268"/>
            <a:ext cx="2531273" cy="1688339"/>
          </a:xfrm>
          <a:prstGeom prst="rect">
            <a:avLst/>
          </a:prstGeom>
        </p:spPr>
      </p:pic>
      <p:sp>
        <p:nvSpPr>
          <p:cNvPr id="17" name="TextBox 16">
            <a:extLst>
              <a:ext uri="{FF2B5EF4-FFF2-40B4-BE49-F238E27FC236}">
                <a16:creationId xmlns:a16="http://schemas.microsoft.com/office/drawing/2014/main" id="{C7143554-82B3-D387-72C4-03C594768522}"/>
              </a:ext>
            </a:extLst>
          </p:cNvPr>
          <p:cNvSpPr txBox="1"/>
          <p:nvPr/>
        </p:nvSpPr>
        <p:spPr>
          <a:xfrm>
            <a:off x="7752753" y="5973137"/>
            <a:ext cx="2162957" cy="309315"/>
          </a:xfrm>
          <a:prstGeom prst="rect">
            <a:avLst/>
          </a:prstGeom>
          <a:noFill/>
        </p:spPr>
        <p:txBody>
          <a:bodyPr wrap="square" rtlCol="0">
            <a:spAutoFit/>
          </a:bodyPr>
          <a:lstStyle/>
          <a:p>
            <a:pPr algn="ctr"/>
            <a:r>
              <a:rPr lang="en-US" sz="1400" b="1" dirty="0"/>
              <a:t>Image-wise uncertainty</a:t>
            </a:r>
          </a:p>
        </p:txBody>
      </p:sp>
      <p:sp>
        <p:nvSpPr>
          <p:cNvPr id="18" name="TextBox 17">
            <a:extLst>
              <a:ext uri="{FF2B5EF4-FFF2-40B4-BE49-F238E27FC236}">
                <a16:creationId xmlns:a16="http://schemas.microsoft.com/office/drawing/2014/main" id="{8D1175C0-45F2-B475-4B80-0877C42C62B2}"/>
              </a:ext>
            </a:extLst>
          </p:cNvPr>
          <p:cNvSpPr txBox="1"/>
          <p:nvPr/>
        </p:nvSpPr>
        <p:spPr>
          <a:xfrm>
            <a:off x="7876032" y="4815840"/>
            <a:ext cx="2039678" cy="646331"/>
          </a:xfrm>
          <a:prstGeom prst="rect">
            <a:avLst/>
          </a:prstGeom>
          <a:noFill/>
        </p:spPr>
        <p:txBody>
          <a:bodyPr wrap="square" rtlCol="0">
            <a:spAutoFit/>
          </a:bodyPr>
          <a:lstStyle/>
          <a:p>
            <a:r>
              <a:rPr lang="en-US" dirty="0"/>
              <a:t>Uncertainty score:</a:t>
            </a:r>
          </a:p>
          <a:p>
            <a:r>
              <a:rPr lang="en-US" dirty="0"/>
              <a:t>0.5</a:t>
            </a:r>
          </a:p>
        </p:txBody>
      </p:sp>
      <p:sp>
        <p:nvSpPr>
          <p:cNvPr id="11" name="Rectangle 10">
            <a:extLst>
              <a:ext uri="{FF2B5EF4-FFF2-40B4-BE49-F238E27FC236}">
                <a16:creationId xmlns:a16="http://schemas.microsoft.com/office/drawing/2014/main" id="{B785C019-52A7-7EE8-9DDB-39FFAAC2A3A5}"/>
              </a:ext>
            </a:extLst>
          </p:cNvPr>
          <p:cNvSpPr/>
          <p:nvPr/>
        </p:nvSpPr>
        <p:spPr>
          <a:xfrm>
            <a:off x="2487168" y="5370576"/>
            <a:ext cx="387511" cy="23164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11E6B9CA-1F3D-D541-F363-C7888B438125}"/>
              </a:ext>
            </a:extLst>
          </p:cNvPr>
          <p:cNvSpPr>
            <a:spLocks noGrp="1"/>
          </p:cNvSpPr>
          <p:nvPr>
            <p:ph type="sldNum" sz="quarter" idx="12"/>
          </p:nvPr>
        </p:nvSpPr>
        <p:spPr/>
        <p:txBody>
          <a:bodyPr/>
          <a:lstStyle/>
          <a:p>
            <a:fld id="{F76CE365-4B81-4F58-8920-63F27F2F47E8}" type="slidenum">
              <a:rPr lang="en-US" smtClean="0"/>
              <a:t>15</a:t>
            </a:fld>
            <a:endParaRPr lang="en-US"/>
          </a:p>
        </p:txBody>
      </p:sp>
    </p:spTree>
    <p:extLst>
      <p:ext uri="{BB962C8B-B14F-4D97-AF65-F5344CB8AC3E}">
        <p14:creationId xmlns:p14="http://schemas.microsoft.com/office/powerpoint/2010/main" val="3047601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FE562-FCD7-C8C5-0AD2-C396B1B7DE94}"/>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3260FCF7-67DC-FF0F-A22B-B531FBA5E92C}"/>
              </a:ext>
            </a:extLst>
          </p:cNvPr>
          <p:cNvSpPr>
            <a:spLocks noGrp="1"/>
          </p:cNvSpPr>
          <p:nvPr>
            <p:ph idx="1"/>
          </p:nvPr>
        </p:nvSpPr>
        <p:spPr/>
        <p:txBody>
          <a:bodyPr/>
          <a:lstStyle/>
          <a:p>
            <a:pPr marL="0" indent="0">
              <a:buNone/>
            </a:pPr>
            <a:r>
              <a:rPr lang="en-US" b="1" dirty="0"/>
              <a:t>What is semi-supervised crowd counting?</a:t>
            </a:r>
          </a:p>
          <a:p>
            <a:pPr marL="0" indent="0">
              <a:buNone/>
            </a:pPr>
            <a:endParaRPr lang="en-US" b="1" dirty="0"/>
          </a:p>
          <a:p>
            <a:pPr marL="0" indent="0">
              <a:buNone/>
            </a:pPr>
            <a:endParaRPr lang="en-US" b="1" dirty="0"/>
          </a:p>
        </p:txBody>
      </p:sp>
      <p:sp>
        <p:nvSpPr>
          <p:cNvPr id="21" name="Rectangle 20">
            <a:extLst>
              <a:ext uri="{FF2B5EF4-FFF2-40B4-BE49-F238E27FC236}">
                <a16:creationId xmlns:a16="http://schemas.microsoft.com/office/drawing/2014/main" id="{6681D784-84D1-31F3-5C27-34488977DE59}"/>
              </a:ext>
            </a:extLst>
          </p:cNvPr>
          <p:cNvSpPr/>
          <p:nvPr/>
        </p:nvSpPr>
        <p:spPr>
          <a:xfrm>
            <a:off x="1914144" y="4798632"/>
            <a:ext cx="1292352"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Labeled images</a:t>
            </a:r>
          </a:p>
        </p:txBody>
      </p:sp>
      <p:sp>
        <p:nvSpPr>
          <p:cNvPr id="22" name="Rectangle 21">
            <a:extLst>
              <a:ext uri="{FF2B5EF4-FFF2-40B4-BE49-F238E27FC236}">
                <a16:creationId xmlns:a16="http://schemas.microsoft.com/office/drawing/2014/main" id="{44C7508C-981B-1090-927C-DE1CBE6722EC}"/>
              </a:ext>
            </a:extLst>
          </p:cNvPr>
          <p:cNvSpPr/>
          <p:nvPr/>
        </p:nvSpPr>
        <p:spPr>
          <a:xfrm>
            <a:off x="1914144" y="5689378"/>
            <a:ext cx="1292352"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Unlabeled images</a:t>
            </a:r>
          </a:p>
        </p:txBody>
      </p:sp>
      <p:sp>
        <p:nvSpPr>
          <p:cNvPr id="23" name="Rectangle 22">
            <a:extLst>
              <a:ext uri="{FF2B5EF4-FFF2-40B4-BE49-F238E27FC236}">
                <a16:creationId xmlns:a16="http://schemas.microsoft.com/office/drawing/2014/main" id="{0D9DFA2F-BDEC-A49D-1FA2-EE0B99AB1716}"/>
              </a:ext>
            </a:extLst>
          </p:cNvPr>
          <p:cNvSpPr/>
          <p:nvPr/>
        </p:nvSpPr>
        <p:spPr>
          <a:xfrm>
            <a:off x="1920240" y="2794572"/>
            <a:ext cx="1292352"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Labeled images</a:t>
            </a:r>
          </a:p>
        </p:txBody>
      </p:sp>
      <p:sp>
        <p:nvSpPr>
          <p:cNvPr id="24" name="Rectangle 23">
            <a:extLst>
              <a:ext uri="{FF2B5EF4-FFF2-40B4-BE49-F238E27FC236}">
                <a16:creationId xmlns:a16="http://schemas.microsoft.com/office/drawing/2014/main" id="{575A3550-CAE8-E4B9-5524-E425312CDD5B}"/>
              </a:ext>
            </a:extLst>
          </p:cNvPr>
          <p:cNvSpPr/>
          <p:nvPr/>
        </p:nvSpPr>
        <p:spPr>
          <a:xfrm>
            <a:off x="1920240" y="3685318"/>
            <a:ext cx="1292352"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Unlabeled images</a:t>
            </a:r>
          </a:p>
        </p:txBody>
      </p:sp>
      <p:cxnSp>
        <p:nvCxnSpPr>
          <p:cNvPr id="26" name="Straight Arrow Connector 25">
            <a:extLst>
              <a:ext uri="{FF2B5EF4-FFF2-40B4-BE49-F238E27FC236}">
                <a16:creationId xmlns:a16="http://schemas.microsoft.com/office/drawing/2014/main" id="{216C1EFB-5033-FA2E-B0FD-C75B1FC316C9}"/>
              </a:ext>
            </a:extLst>
          </p:cNvPr>
          <p:cNvCxnSpPr>
            <a:cxnSpLocks/>
            <a:stCxn id="23" idx="3"/>
            <a:endCxn id="31" idx="1"/>
          </p:cNvCxnSpPr>
          <p:nvPr/>
        </p:nvCxnSpPr>
        <p:spPr>
          <a:xfrm>
            <a:off x="3212592" y="3106992"/>
            <a:ext cx="112166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2652F39-ECF9-8759-57B9-D82943B3ACF6}"/>
              </a:ext>
            </a:extLst>
          </p:cNvPr>
          <p:cNvSpPr/>
          <p:nvPr/>
        </p:nvSpPr>
        <p:spPr>
          <a:xfrm>
            <a:off x="4334256" y="2794572"/>
            <a:ext cx="1292352"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Learning framework</a:t>
            </a:r>
          </a:p>
        </p:txBody>
      </p:sp>
      <p:cxnSp>
        <p:nvCxnSpPr>
          <p:cNvPr id="35" name="Straight Arrow Connector 34">
            <a:extLst>
              <a:ext uri="{FF2B5EF4-FFF2-40B4-BE49-F238E27FC236}">
                <a16:creationId xmlns:a16="http://schemas.microsoft.com/office/drawing/2014/main" id="{FBE75CE7-500E-9195-E2EA-0E050D1DBC98}"/>
              </a:ext>
            </a:extLst>
          </p:cNvPr>
          <p:cNvCxnSpPr>
            <a:cxnSpLocks/>
            <a:stCxn id="22" idx="3"/>
          </p:cNvCxnSpPr>
          <p:nvPr/>
        </p:nvCxnSpPr>
        <p:spPr>
          <a:xfrm flipV="1">
            <a:off x="3206496" y="5598143"/>
            <a:ext cx="1146048" cy="4036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586E87A-6FBE-34F1-1D1B-1FB01A70BC5E}"/>
              </a:ext>
            </a:extLst>
          </p:cNvPr>
          <p:cNvCxnSpPr>
            <a:cxnSpLocks/>
            <a:endCxn id="41" idx="1"/>
          </p:cNvCxnSpPr>
          <p:nvPr/>
        </p:nvCxnSpPr>
        <p:spPr>
          <a:xfrm>
            <a:off x="5626608" y="3106992"/>
            <a:ext cx="16687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C04B235C-A400-B386-D0EB-A0D598E7868A}"/>
              </a:ext>
            </a:extLst>
          </p:cNvPr>
          <p:cNvSpPr/>
          <p:nvPr/>
        </p:nvSpPr>
        <p:spPr>
          <a:xfrm>
            <a:off x="7295388" y="2794572"/>
            <a:ext cx="1292352"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Crowd counting</a:t>
            </a:r>
          </a:p>
        </p:txBody>
      </p:sp>
      <p:sp>
        <p:nvSpPr>
          <p:cNvPr id="42" name="Rectangle 41">
            <a:extLst>
              <a:ext uri="{FF2B5EF4-FFF2-40B4-BE49-F238E27FC236}">
                <a16:creationId xmlns:a16="http://schemas.microsoft.com/office/drawing/2014/main" id="{10F507F0-48B3-2A54-1DFA-18F2BD49F033}"/>
              </a:ext>
            </a:extLst>
          </p:cNvPr>
          <p:cNvSpPr/>
          <p:nvPr/>
        </p:nvSpPr>
        <p:spPr>
          <a:xfrm>
            <a:off x="4352544" y="5194871"/>
            <a:ext cx="1292352"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Learning framework</a:t>
            </a:r>
          </a:p>
        </p:txBody>
      </p:sp>
      <p:cxnSp>
        <p:nvCxnSpPr>
          <p:cNvPr id="43" name="Straight Arrow Connector 42">
            <a:extLst>
              <a:ext uri="{FF2B5EF4-FFF2-40B4-BE49-F238E27FC236}">
                <a16:creationId xmlns:a16="http://schemas.microsoft.com/office/drawing/2014/main" id="{5469F44E-2A86-4045-A67E-448AF91613B1}"/>
              </a:ext>
            </a:extLst>
          </p:cNvPr>
          <p:cNvCxnSpPr>
            <a:cxnSpLocks/>
          </p:cNvCxnSpPr>
          <p:nvPr/>
        </p:nvCxnSpPr>
        <p:spPr>
          <a:xfrm>
            <a:off x="3202686" y="5094867"/>
            <a:ext cx="1149858" cy="2878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684288B-D38F-50EC-2872-B61FEB068239}"/>
              </a:ext>
            </a:extLst>
          </p:cNvPr>
          <p:cNvCxnSpPr>
            <a:cxnSpLocks/>
          </p:cNvCxnSpPr>
          <p:nvPr/>
        </p:nvCxnSpPr>
        <p:spPr>
          <a:xfrm>
            <a:off x="5644896" y="5507291"/>
            <a:ext cx="171297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1DFA5454-99A8-494E-76C8-B89418648326}"/>
              </a:ext>
            </a:extLst>
          </p:cNvPr>
          <p:cNvSpPr/>
          <p:nvPr/>
        </p:nvSpPr>
        <p:spPr>
          <a:xfrm>
            <a:off x="7368540" y="5175130"/>
            <a:ext cx="1292352"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Crowd counting</a:t>
            </a:r>
          </a:p>
        </p:txBody>
      </p:sp>
      <p:sp>
        <p:nvSpPr>
          <p:cNvPr id="47" name="Rectangle: Rounded Corners 46">
            <a:extLst>
              <a:ext uri="{FF2B5EF4-FFF2-40B4-BE49-F238E27FC236}">
                <a16:creationId xmlns:a16="http://schemas.microsoft.com/office/drawing/2014/main" id="{A03E9111-CBFC-8A26-9BAA-3E5A70F53C72}"/>
              </a:ext>
            </a:extLst>
          </p:cNvPr>
          <p:cNvSpPr/>
          <p:nvPr/>
        </p:nvSpPr>
        <p:spPr>
          <a:xfrm>
            <a:off x="1603248" y="2597182"/>
            <a:ext cx="7431024" cy="186437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2D863BD7-9781-ED06-77DA-D5379E3D37AF}"/>
              </a:ext>
            </a:extLst>
          </p:cNvPr>
          <p:cNvSpPr/>
          <p:nvPr/>
        </p:nvSpPr>
        <p:spPr>
          <a:xfrm>
            <a:off x="1639824" y="4628501"/>
            <a:ext cx="7431024" cy="186437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9824FEBE-1262-705D-0034-71FBE20F05EE}"/>
              </a:ext>
            </a:extLst>
          </p:cNvPr>
          <p:cNvCxnSpPr>
            <a:cxnSpLocks/>
            <a:stCxn id="24" idx="3"/>
          </p:cNvCxnSpPr>
          <p:nvPr/>
        </p:nvCxnSpPr>
        <p:spPr>
          <a:xfrm>
            <a:off x="3212592" y="3997738"/>
            <a:ext cx="112166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87014659-29D9-05BD-0DC0-B229779B46B4}"/>
              </a:ext>
            </a:extLst>
          </p:cNvPr>
          <p:cNvSpPr/>
          <p:nvPr/>
        </p:nvSpPr>
        <p:spPr>
          <a:xfrm>
            <a:off x="4334256" y="3702512"/>
            <a:ext cx="1292352"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Wasted…</a:t>
            </a:r>
          </a:p>
        </p:txBody>
      </p:sp>
      <p:sp>
        <p:nvSpPr>
          <p:cNvPr id="57" name="Rectangle 56">
            <a:extLst>
              <a:ext uri="{FF2B5EF4-FFF2-40B4-BE49-F238E27FC236}">
                <a16:creationId xmlns:a16="http://schemas.microsoft.com/office/drawing/2014/main" id="{60B02494-BFD4-7B55-B0D6-9CB06E6BC6BD}"/>
              </a:ext>
            </a:extLst>
          </p:cNvPr>
          <p:cNvSpPr/>
          <p:nvPr/>
        </p:nvSpPr>
        <p:spPr>
          <a:xfrm>
            <a:off x="6460998" y="3731832"/>
            <a:ext cx="2144268" cy="5910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Fully-supervised crowd counting</a:t>
            </a:r>
          </a:p>
        </p:txBody>
      </p:sp>
      <p:sp>
        <p:nvSpPr>
          <p:cNvPr id="58" name="Rectangle 57">
            <a:extLst>
              <a:ext uri="{FF2B5EF4-FFF2-40B4-BE49-F238E27FC236}">
                <a16:creationId xmlns:a16="http://schemas.microsoft.com/office/drawing/2014/main" id="{B75B2DA8-B27B-2ACD-274D-DCEF10681B13}"/>
              </a:ext>
            </a:extLst>
          </p:cNvPr>
          <p:cNvSpPr/>
          <p:nvPr/>
        </p:nvSpPr>
        <p:spPr>
          <a:xfrm>
            <a:off x="6516624" y="5842242"/>
            <a:ext cx="2144268" cy="5910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Semi-supervised crowd counting</a:t>
            </a:r>
          </a:p>
        </p:txBody>
      </p:sp>
      <p:sp>
        <p:nvSpPr>
          <p:cNvPr id="5" name="Slide Number Placeholder 4">
            <a:extLst>
              <a:ext uri="{FF2B5EF4-FFF2-40B4-BE49-F238E27FC236}">
                <a16:creationId xmlns:a16="http://schemas.microsoft.com/office/drawing/2014/main" id="{9AE9E33C-8DF8-3199-5196-D90FEC6870E1}"/>
              </a:ext>
            </a:extLst>
          </p:cNvPr>
          <p:cNvSpPr>
            <a:spLocks noGrp="1"/>
          </p:cNvSpPr>
          <p:nvPr>
            <p:ph type="sldNum" sz="quarter" idx="12"/>
          </p:nvPr>
        </p:nvSpPr>
        <p:spPr/>
        <p:txBody>
          <a:bodyPr/>
          <a:lstStyle/>
          <a:p>
            <a:fld id="{F76CE365-4B81-4F58-8920-63F27F2F47E8}" type="slidenum">
              <a:rPr lang="en-US" smtClean="0"/>
              <a:t>2</a:t>
            </a:fld>
            <a:endParaRPr lang="en-US"/>
          </a:p>
        </p:txBody>
      </p:sp>
    </p:spTree>
    <p:extLst>
      <p:ext uri="{BB962C8B-B14F-4D97-AF65-F5344CB8AC3E}">
        <p14:creationId xmlns:p14="http://schemas.microsoft.com/office/powerpoint/2010/main" val="1273371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D3B1E-FEDD-3667-D843-285C3A09AB8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E395603-147E-F3C0-A85A-9A53D2C6693C}"/>
              </a:ext>
            </a:extLst>
          </p:cNvPr>
          <p:cNvSpPr>
            <a:spLocks noGrp="1"/>
          </p:cNvSpPr>
          <p:nvPr>
            <p:ph idx="1"/>
          </p:nvPr>
        </p:nvSpPr>
        <p:spPr/>
        <p:txBody>
          <a:bodyPr/>
          <a:lstStyle/>
          <a:p>
            <a:pPr marL="0" indent="0">
              <a:buNone/>
            </a:pPr>
            <a:r>
              <a:rPr lang="en-US" b="1" dirty="0"/>
              <a:t>Why semi-supervised crowd counting necessary?</a:t>
            </a:r>
          </a:p>
          <a:p>
            <a:pPr marL="0" indent="0">
              <a:buNone/>
            </a:pPr>
            <a:endParaRPr lang="en-US" b="1" dirty="0"/>
          </a:p>
        </p:txBody>
      </p:sp>
      <p:pic>
        <p:nvPicPr>
          <p:cNvPr id="5" name="Picture 4" descr="A large crowd of people&#10;&#10;Description automatically generated with low confidence">
            <a:extLst>
              <a:ext uri="{FF2B5EF4-FFF2-40B4-BE49-F238E27FC236}">
                <a16:creationId xmlns:a16="http://schemas.microsoft.com/office/drawing/2014/main" id="{283C979D-AE43-43C5-59F5-0E27ABA56C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6647" y="2885151"/>
            <a:ext cx="3346795" cy="2232286"/>
          </a:xfrm>
          <a:prstGeom prst="rect">
            <a:avLst/>
          </a:prstGeom>
        </p:spPr>
      </p:pic>
      <p:pic>
        <p:nvPicPr>
          <p:cNvPr id="7" name="Picture 6" descr="A large crowd of people&#10;&#10;Description automatically generated with low confidence">
            <a:extLst>
              <a:ext uri="{FF2B5EF4-FFF2-40B4-BE49-F238E27FC236}">
                <a16:creationId xmlns:a16="http://schemas.microsoft.com/office/drawing/2014/main" id="{E3D2F10C-814C-5413-4C92-7F88778084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2207" y="2885151"/>
            <a:ext cx="3346795" cy="2232286"/>
          </a:xfrm>
          <a:prstGeom prst="rect">
            <a:avLst/>
          </a:prstGeom>
        </p:spPr>
      </p:pic>
      <p:sp>
        <p:nvSpPr>
          <p:cNvPr id="8" name="Arrow: Right 7">
            <a:extLst>
              <a:ext uri="{FF2B5EF4-FFF2-40B4-BE49-F238E27FC236}">
                <a16:creationId xmlns:a16="http://schemas.microsoft.com/office/drawing/2014/main" id="{FA42ADD6-69CB-1A52-6B8C-19F9B673B0E8}"/>
              </a:ext>
            </a:extLst>
          </p:cNvPr>
          <p:cNvSpPr/>
          <p:nvPr/>
        </p:nvSpPr>
        <p:spPr>
          <a:xfrm>
            <a:off x="5164367" y="3877540"/>
            <a:ext cx="1436915" cy="247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620791B-468E-65EE-F612-E0D495AF914C}"/>
              </a:ext>
            </a:extLst>
          </p:cNvPr>
          <p:cNvSpPr txBox="1"/>
          <p:nvPr/>
        </p:nvSpPr>
        <p:spPr>
          <a:xfrm>
            <a:off x="5279136" y="3557937"/>
            <a:ext cx="1457511" cy="369332"/>
          </a:xfrm>
          <a:prstGeom prst="rect">
            <a:avLst/>
          </a:prstGeom>
          <a:noFill/>
        </p:spPr>
        <p:txBody>
          <a:bodyPr wrap="square" rtlCol="0">
            <a:spAutoFit/>
          </a:bodyPr>
          <a:lstStyle/>
          <a:p>
            <a:r>
              <a:rPr lang="en-US" dirty="0"/>
              <a:t>Annotating</a:t>
            </a:r>
          </a:p>
        </p:txBody>
      </p:sp>
      <p:sp>
        <p:nvSpPr>
          <p:cNvPr id="10" name="TextBox 9">
            <a:extLst>
              <a:ext uri="{FF2B5EF4-FFF2-40B4-BE49-F238E27FC236}">
                <a16:creationId xmlns:a16="http://schemas.microsoft.com/office/drawing/2014/main" id="{386A0201-6386-D643-19DD-1980EC4715C7}"/>
              </a:ext>
            </a:extLst>
          </p:cNvPr>
          <p:cNvSpPr txBox="1"/>
          <p:nvPr/>
        </p:nvSpPr>
        <p:spPr>
          <a:xfrm>
            <a:off x="944880" y="5695100"/>
            <a:ext cx="7772400" cy="369332"/>
          </a:xfrm>
          <a:prstGeom prst="rect">
            <a:avLst/>
          </a:prstGeom>
          <a:noFill/>
        </p:spPr>
        <p:txBody>
          <a:bodyPr wrap="square" rtlCol="0">
            <a:spAutoFit/>
          </a:bodyPr>
          <a:lstStyle/>
          <a:p>
            <a:r>
              <a:rPr lang="en-US" dirty="0"/>
              <a:t>It is costly and time-consuming to annotate the images for crowd counting task.</a:t>
            </a:r>
          </a:p>
        </p:txBody>
      </p:sp>
      <p:sp>
        <p:nvSpPr>
          <p:cNvPr id="6" name="Slide Number Placeholder 5">
            <a:extLst>
              <a:ext uri="{FF2B5EF4-FFF2-40B4-BE49-F238E27FC236}">
                <a16:creationId xmlns:a16="http://schemas.microsoft.com/office/drawing/2014/main" id="{C7593C66-0BC1-5828-9438-4A734B83D3F5}"/>
              </a:ext>
            </a:extLst>
          </p:cNvPr>
          <p:cNvSpPr>
            <a:spLocks noGrp="1"/>
          </p:cNvSpPr>
          <p:nvPr>
            <p:ph type="sldNum" sz="quarter" idx="12"/>
          </p:nvPr>
        </p:nvSpPr>
        <p:spPr/>
        <p:txBody>
          <a:bodyPr/>
          <a:lstStyle/>
          <a:p>
            <a:fld id="{F76CE365-4B81-4F58-8920-63F27F2F47E8}" type="slidenum">
              <a:rPr lang="en-US" smtClean="0"/>
              <a:t>3</a:t>
            </a:fld>
            <a:endParaRPr lang="en-US"/>
          </a:p>
        </p:txBody>
      </p:sp>
    </p:spTree>
    <p:extLst>
      <p:ext uri="{BB962C8B-B14F-4D97-AF65-F5344CB8AC3E}">
        <p14:creationId xmlns:p14="http://schemas.microsoft.com/office/powerpoint/2010/main" val="88217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C3A1-BCEA-31CB-0CD3-67264D2D1B9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F175028A-9748-48D5-71D4-2AC156D7802B}"/>
              </a:ext>
            </a:extLst>
          </p:cNvPr>
          <p:cNvSpPr>
            <a:spLocks noGrp="1"/>
          </p:cNvSpPr>
          <p:nvPr>
            <p:ph idx="1"/>
          </p:nvPr>
        </p:nvSpPr>
        <p:spPr/>
        <p:txBody>
          <a:bodyPr/>
          <a:lstStyle/>
          <a:p>
            <a:pPr marL="0" indent="0">
              <a:buNone/>
            </a:pPr>
            <a:r>
              <a:rPr lang="en-US" b="1" dirty="0"/>
              <a:t>Pseudo-labeling based semi-supervised crowd counting</a:t>
            </a:r>
          </a:p>
        </p:txBody>
      </p:sp>
      <p:sp>
        <p:nvSpPr>
          <p:cNvPr id="4" name="Rectangle 3">
            <a:extLst>
              <a:ext uri="{FF2B5EF4-FFF2-40B4-BE49-F238E27FC236}">
                <a16:creationId xmlns:a16="http://schemas.microsoft.com/office/drawing/2014/main" id="{267B0745-FF0F-4C87-0448-F70C0D507767}"/>
              </a:ext>
            </a:extLst>
          </p:cNvPr>
          <p:cNvSpPr/>
          <p:nvPr/>
        </p:nvSpPr>
        <p:spPr>
          <a:xfrm>
            <a:off x="1481328" y="3030792"/>
            <a:ext cx="1292352"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Labeled images</a:t>
            </a:r>
          </a:p>
        </p:txBody>
      </p:sp>
      <p:cxnSp>
        <p:nvCxnSpPr>
          <p:cNvPr id="5" name="Straight Arrow Connector 4">
            <a:extLst>
              <a:ext uri="{FF2B5EF4-FFF2-40B4-BE49-F238E27FC236}">
                <a16:creationId xmlns:a16="http://schemas.microsoft.com/office/drawing/2014/main" id="{29D5F54D-2969-2251-0A20-F0A1042ED933}"/>
              </a:ext>
            </a:extLst>
          </p:cNvPr>
          <p:cNvCxnSpPr>
            <a:cxnSpLocks/>
            <a:stCxn id="4" idx="3"/>
            <a:endCxn id="8" idx="1"/>
          </p:cNvCxnSpPr>
          <p:nvPr/>
        </p:nvCxnSpPr>
        <p:spPr>
          <a:xfrm>
            <a:off x="2773680" y="3343212"/>
            <a:ext cx="1990344" cy="56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81F7E56-64EE-BE7D-AC92-1EFA26AB9183}"/>
              </a:ext>
            </a:extLst>
          </p:cNvPr>
          <p:cNvSpPr/>
          <p:nvPr/>
        </p:nvSpPr>
        <p:spPr>
          <a:xfrm>
            <a:off x="4764024" y="3036441"/>
            <a:ext cx="1292352"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Supervised Learning</a:t>
            </a:r>
          </a:p>
        </p:txBody>
      </p:sp>
      <p:sp>
        <p:nvSpPr>
          <p:cNvPr id="18" name="Rectangle 17">
            <a:extLst>
              <a:ext uri="{FF2B5EF4-FFF2-40B4-BE49-F238E27FC236}">
                <a16:creationId xmlns:a16="http://schemas.microsoft.com/office/drawing/2014/main" id="{9EE56C69-2EEA-A6B5-E51A-4A5B2F02639E}"/>
              </a:ext>
            </a:extLst>
          </p:cNvPr>
          <p:cNvSpPr/>
          <p:nvPr/>
        </p:nvSpPr>
        <p:spPr>
          <a:xfrm>
            <a:off x="5862828" y="4528438"/>
            <a:ext cx="1292352"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Predictions</a:t>
            </a:r>
          </a:p>
        </p:txBody>
      </p:sp>
      <p:sp>
        <p:nvSpPr>
          <p:cNvPr id="19" name="Rectangle 18">
            <a:extLst>
              <a:ext uri="{FF2B5EF4-FFF2-40B4-BE49-F238E27FC236}">
                <a16:creationId xmlns:a16="http://schemas.microsoft.com/office/drawing/2014/main" id="{50CE5078-71D1-FF81-B5C9-F37326BDECB6}"/>
              </a:ext>
            </a:extLst>
          </p:cNvPr>
          <p:cNvSpPr/>
          <p:nvPr/>
        </p:nvSpPr>
        <p:spPr>
          <a:xfrm>
            <a:off x="1481328" y="4528438"/>
            <a:ext cx="1292352"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Unlabeled images</a:t>
            </a:r>
          </a:p>
        </p:txBody>
      </p:sp>
      <p:cxnSp>
        <p:nvCxnSpPr>
          <p:cNvPr id="20" name="Straight Arrow Connector 19">
            <a:extLst>
              <a:ext uri="{FF2B5EF4-FFF2-40B4-BE49-F238E27FC236}">
                <a16:creationId xmlns:a16="http://schemas.microsoft.com/office/drawing/2014/main" id="{5DC50E94-49E5-6FD7-944B-14F1B0901E61}"/>
              </a:ext>
            </a:extLst>
          </p:cNvPr>
          <p:cNvCxnSpPr>
            <a:cxnSpLocks/>
          </p:cNvCxnSpPr>
          <p:nvPr/>
        </p:nvCxnSpPr>
        <p:spPr>
          <a:xfrm>
            <a:off x="2773680" y="4840858"/>
            <a:ext cx="8961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1FC7576-2C3E-9791-16F9-2D644EAA4433}"/>
              </a:ext>
            </a:extLst>
          </p:cNvPr>
          <p:cNvSpPr/>
          <p:nvPr/>
        </p:nvSpPr>
        <p:spPr>
          <a:xfrm>
            <a:off x="3669792" y="4528438"/>
            <a:ext cx="1292352"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cxnSp>
        <p:nvCxnSpPr>
          <p:cNvPr id="22" name="Straight Arrow Connector 21">
            <a:extLst>
              <a:ext uri="{FF2B5EF4-FFF2-40B4-BE49-F238E27FC236}">
                <a16:creationId xmlns:a16="http://schemas.microsoft.com/office/drawing/2014/main" id="{B369AEBB-EBCF-15BD-F919-680F9D17B000}"/>
              </a:ext>
            </a:extLst>
          </p:cNvPr>
          <p:cNvCxnSpPr>
            <a:cxnSpLocks/>
          </p:cNvCxnSpPr>
          <p:nvPr/>
        </p:nvCxnSpPr>
        <p:spPr>
          <a:xfrm>
            <a:off x="4962144" y="4840858"/>
            <a:ext cx="8961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9C57F5-355B-BC1E-44F5-9373F07EEB6B}"/>
              </a:ext>
            </a:extLst>
          </p:cNvPr>
          <p:cNvCxnSpPr>
            <a:cxnSpLocks/>
          </p:cNvCxnSpPr>
          <p:nvPr/>
        </p:nvCxnSpPr>
        <p:spPr>
          <a:xfrm>
            <a:off x="7150608" y="4847588"/>
            <a:ext cx="8961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00AED2B-92DE-43F1-AF24-C2114C03084C}"/>
              </a:ext>
            </a:extLst>
          </p:cNvPr>
          <p:cNvSpPr/>
          <p:nvPr/>
        </p:nvSpPr>
        <p:spPr>
          <a:xfrm>
            <a:off x="8055864" y="4528438"/>
            <a:ext cx="1292352" cy="624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Pseudo-labels</a:t>
            </a:r>
          </a:p>
        </p:txBody>
      </p:sp>
      <p:cxnSp>
        <p:nvCxnSpPr>
          <p:cNvPr id="27" name="Connector: Elbow 26">
            <a:extLst>
              <a:ext uri="{FF2B5EF4-FFF2-40B4-BE49-F238E27FC236}">
                <a16:creationId xmlns:a16="http://schemas.microsoft.com/office/drawing/2014/main" id="{7CAE3CC2-8C42-2A87-2293-1DD7F4C0513D}"/>
              </a:ext>
            </a:extLst>
          </p:cNvPr>
          <p:cNvCxnSpPr>
            <a:cxnSpLocks/>
          </p:cNvCxnSpPr>
          <p:nvPr/>
        </p:nvCxnSpPr>
        <p:spPr>
          <a:xfrm rot="5400000" flipH="1" flipV="1">
            <a:off x="3039616" y="2453511"/>
            <a:ext cx="867157" cy="3282696"/>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C29BD194-984F-C550-59EC-9F1AFEDC6BF7}"/>
              </a:ext>
            </a:extLst>
          </p:cNvPr>
          <p:cNvCxnSpPr>
            <a:cxnSpLocks/>
          </p:cNvCxnSpPr>
          <p:nvPr/>
        </p:nvCxnSpPr>
        <p:spPr>
          <a:xfrm rot="16200000" flipV="1">
            <a:off x="6909055" y="2443290"/>
            <a:ext cx="867157" cy="329184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FBABFFA2-2243-EC0A-2D6E-15F28B380807}"/>
              </a:ext>
            </a:extLst>
          </p:cNvPr>
          <p:cNvCxnSpPr>
            <a:cxnSpLocks/>
            <a:stCxn id="8" idx="2"/>
            <a:endCxn id="21" idx="0"/>
          </p:cNvCxnSpPr>
          <p:nvPr/>
        </p:nvCxnSpPr>
        <p:spPr>
          <a:xfrm rot="5400000">
            <a:off x="4429506" y="3547743"/>
            <a:ext cx="867157" cy="1094232"/>
          </a:xfrm>
          <a:prstGeom prst="bentConnector3">
            <a:avLst>
              <a:gd name="adj1" fmla="val 7390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5CFD513-25B6-286E-A819-AF06DA9F98CC}"/>
              </a:ext>
            </a:extLst>
          </p:cNvPr>
          <p:cNvSpPr txBox="1"/>
          <p:nvPr/>
        </p:nvSpPr>
        <p:spPr>
          <a:xfrm>
            <a:off x="6739127" y="5369866"/>
            <a:ext cx="3291841" cy="646331"/>
          </a:xfrm>
          <a:prstGeom prst="rect">
            <a:avLst/>
          </a:prstGeom>
          <a:noFill/>
        </p:spPr>
        <p:txBody>
          <a:bodyPr wrap="square" rtlCol="0">
            <a:spAutoFit/>
          </a:bodyPr>
          <a:lstStyle/>
          <a:p>
            <a:r>
              <a:rPr lang="en-US" dirty="0"/>
              <a:t>Filtering out unreliable predictions (uncertainty guided)</a:t>
            </a:r>
          </a:p>
        </p:txBody>
      </p:sp>
      <p:cxnSp>
        <p:nvCxnSpPr>
          <p:cNvPr id="42" name="Straight Arrow Connector 41">
            <a:extLst>
              <a:ext uri="{FF2B5EF4-FFF2-40B4-BE49-F238E27FC236}">
                <a16:creationId xmlns:a16="http://schemas.microsoft.com/office/drawing/2014/main" id="{A8B4BD34-4D49-7916-93CF-4AB11A8AD9C3}"/>
              </a:ext>
            </a:extLst>
          </p:cNvPr>
          <p:cNvCxnSpPr>
            <a:cxnSpLocks/>
          </p:cNvCxnSpPr>
          <p:nvPr/>
        </p:nvCxnSpPr>
        <p:spPr>
          <a:xfrm flipH="1" flipV="1">
            <a:off x="7598664" y="4847588"/>
            <a:ext cx="9143" cy="520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97C59B1E-3068-9C29-5BAB-D5E808E6B7C4}"/>
              </a:ext>
            </a:extLst>
          </p:cNvPr>
          <p:cNvSpPr>
            <a:spLocks noGrp="1"/>
          </p:cNvSpPr>
          <p:nvPr>
            <p:ph type="sldNum" sz="quarter" idx="12"/>
          </p:nvPr>
        </p:nvSpPr>
        <p:spPr/>
        <p:txBody>
          <a:bodyPr/>
          <a:lstStyle/>
          <a:p>
            <a:fld id="{F76CE365-4B81-4F58-8920-63F27F2F47E8}" type="slidenum">
              <a:rPr lang="en-US" smtClean="0"/>
              <a:t>4</a:t>
            </a:fld>
            <a:endParaRPr lang="en-US"/>
          </a:p>
        </p:txBody>
      </p:sp>
    </p:spTree>
    <p:extLst>
      <p:ext uri="{BB962C8B-B14F-4D97-AF65-F5344CB8AC3E}">
        <p14:creationId xmlns:p14="http://schemas.microsoft.com/office/powerpoint/2010/main" val="8273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946BB-3C79-6F3A-E05D-91E09FC0102C}"/>
              </a:ext>
            </a:extLst>
          </p:cNvPr>
          <p:cNvSpPr>
            <a:spLocks noGrp="1"/>
          </p:cNvSpPr>
          <p:nvPr>
            <p:ph type="title"/>
          </p:nvPr>
        </p:nvSpPr>
        <p:spPr/>
        <p:txBody>
          <a:bodyPr/>
          <a:lstStyle/>
          <a:p>
            <a:r>
              <a:rPr lang="en-US" dirty="0"/>
              <a:t>Main contributions</a:t>
            </a:r>
          </a:p>
        </p:txBody>
      </p:sp>
      <p:sp>
        <p:nvSpPr>
          <p:cNvPr id="3" name="Content Placeholder 2">
            <a:extLst>
              <a:ext uri="{FF2B5EF4-FFF2-40B4-BE49-F238E27FC236}">
                <a16:creationId xmlns:a16="http://schemas.microsoft.com/office/drawing/2014/main" id="{8D600FFF-0A9B-F413-063A-F2CFAD9A1E50}"/>
              </a:ext>
            </a:extLst>
          </p:cNvPr>
          <p:cNvSpPr>
            <a:spLocks noGrp="1"/>
          </p:cNvSpPr>
          <p:nvPr>
            <p:ph idx="1"/>
          </p:nvPr>
        </p:nvSpPr>
        <p:spPr/>
        <p:txBody>
          <a:bodyPr/>
          <a:lstStyle/>
          <a:p>
            <a:r>
              <a:rPr lang="en-US" b="0" i="0" dirty="0">
                <a:effectLst/>
                <a:latin typeface="Arial" panose="020B0604020202020204" pitchFamily="34" charset="0"/>
              </a:rPr>
              <a:t>We propose a novel supervised approach to calibrate</a:t>
            </a:r>
            <a:br>
              <a:rPr lang="en-US" dirty="0"/>
            </a:br>
            <a:r>
              <a:rPr lang="en-US" b="0" i="0" dirty="0">
                <a:effectLst/>
                <a:latin typeface="Arial" panose="020B0604020202020204" pitchFamily="34" charset="0"/>
              </a:rPr>
              <a:t>patch-wise uncertainty for crowd counting task</a:t>
            </a:r>
          </a:p>
          <a:p>
            <a:endParaRPr lang="en-US" dirty="0">
              <a:latin typeface="Arial" panose="020B0604020202020204" pitchFamily="34" charset="0"/>
            </a:endParaRPr>
          </a:p>
          <a:p>
            <a:r>
              <a:rPr lang="en-US" b="0" i="0" dirty="0">
                <a:effectLst/>
                <a:latin typeface="Arial" panose="020B0604020202020204" pitchFamily="34" charset="0"/>
              </a:rPr>
              <a:t>We propose a novel patch-wise matching-based similarity measure as a surrogate function for uncertainty.</a:t>
            </a:r>
          </a:p>
          <a:p>
            <a:endParaRPr lang="en-US" dirty="0">
              <a:latin typeface="Arial" panose="020B0604020202020204" pitchFamily="34" charset="0"/>
            </a:endParaRPr>
          </a:p>
          <a:p>
            <a:r>
              <a:rPr lang="en-US" dirty="0">
                <a:latin typeface="Arial" panose="020B0604020202020204" pitchFamily="34" charset="0"/>
              </a:rPr>
              <a:t>Based on the uncertainty estimator we proposed, we introduce a pseudo-labeling based semi-supervised crowd counting method. </a:t>
            </a:r>
            <a:endParaRPr lang="en-US" dirty="0"/>
          </a:p>
        </p:txBody>
      </p:sp>
      <p:sp>
        <p:nvSpPr>
          <p:cNvPr id="5" name="Slide Number Placeholder 4">
            <a:extLst>
              <a:ext uri="{FF2B5EF4-FFF2-40B4-BE49-F238E27FC236}">
                <a16:creationId xmlns:a16="http://schemas.microsoft.com/office/drawing/2014/main" id="{C95CF41A-372A-258E-33FB-00BEA0BFBE34}"/>
              </a:ext>
            </a:extLst>
          </p:cNvPr>
          <p:cNvSpPr>
            <a:spLocks noGrp="1"/>
          </p:cNvSpPr>
          <p:nvPr>
            <p:ph type="sldNum" sz="quarter" idx="12"/>
          </p:nvPr>
        </p:nvSpPr>
        <p:spPr/>
        <p:txBody>
          <a:bodyPr/>
          <a:lstStyle/>
          <a:p>
            <a:fld id="{F76CE365-4B81-4F58-8920-63F27F2F47E8}" type="slidenum">
              <a:rPr lang="en-US" smtClean="0"/>
              <a:t>5</a:t>
            </a:fld>
            <a:endParaRPr lang="en-US"/>
          </a:p>
        </p:txBody>
      </p:sp>
    </p:spTree>
    <p:extLst>
      <p:ext uri="{BB962C8B-B14F-4D97-AF65-F5344CB8AC3E}">
        <p14:creationId xmlns:p14="http://schemas.microsoft.com/office/powerpoint/2010/main" val="972364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5B0A2-DE99-BC79-B5AC-776EBE4D7101}"/>
              </a:ext>
            </a:extLst>
          </p:cNvPr>
          <p:cNvSpPr>
            <a:spLocks noGrp="1"/>
          </p:cNvSpPr>
          <p:nvPr>
            <p:ph type="title"/>
          </p:nvPr>
        </p:nvSpPr>
        <p:spPr/>
        <p:txBody>
          <a:bodyPr/>
          <a:lstStyle/>
          <a:p>
            <a:r>
              <a:rPr lang="en-US" dirty="0"/>
              <a:t>Intuition</a:t>
            </a:r>
          </a:p>
        </p:txBody>
      </p:sp>
      <p:pic>
        <p:nvPicPr>
          <p:cNvPr id="13" name="Content Placeholder 12" descr="A picture containing blurry&#10;&#10;Description automatically generated">
            <a:extLst>
              <a:ext uri="{FF2B5EF4-FFF2-40B4-BE49-F238E27FC236}">
                <a16:creationId xmlns:a16="http://schemas.microsoft.com/office/drawing/2014/main" id="{EDA4DCE9-335E-9C35-CC8B-EFB965A627A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99944" y="2300444"/>
            <a:ext cx="1716504" cy="1716504"/>
          </a:xfrm>
        </p:spPr>
      </p:pic>
      <p:pic>
        <p:nvPicPr>
          <p:cNvPr id="17" name="Picture 16" descr="A picture containing blurry, control panel&#10;&#10;Description automatically generated">
            <a:extLst>
              <a:ext uri="{FF2B5EF4-FFF2-40B4-BE49-F238E27FC236}">
                <a16:creationId xmlns:a16="http://schemas.microsoft.com/office/drawing/2014/main" id="{AE555DE2-84D1-D983-1DC0-1ECF2EB91E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7979" y="2300444"/>
            <a:ext cx="1716504" cy="1716504"/>
          </a:xfrm>
          <a:prstGeom prst="rect">
            <a:avLst/>
          </a:prstGeom>
        </p:spPr>
      </p:pic>
      <p:sp>
        <p:nvSpPr>
          <p:cNvPr id="18" name="TextBox 17">
            <a:extLst>
              <a:ext uri="{FF2B5EF4-FFF2-40B4-BE49-F238E27FC236}">
                <a16:creationId xmlns:a16="http://schemas.microsoft.com/office/drawing/2014/main" id="{6385A476-3441-C9CC-5DE7-1C59CEC54658}"/>
              </a:ext>
            </a:extLst>
          </p:cNvPr>
          <p:cNvSpPr txBox="1"/>
          <p:nvPr/>
        </p:nvSpPr>
        <p:spPr>
          <a:xfrm>
            <a:off x="2799944" y="4098437"/>
            <a:ext cx="1716504" cy="369332"/>
          </a:xfrm>
          <a:prstGeom prst="rect">
            <a:avLst/>
          </a:prstGeom>
          <a:noFill/>
        </p:spPr>
        <p:txBody>
          <a:bodyPr wrap="square" rtlCol="0">
            <a:spAutoFit/>
          </a:bodyPr>
          <a:lstStyle/>
          <a:p>
            <a:pPr algn="ctr"/>
            <a:r>
              <a:rPr lang="en-US" dirty="0"/>
              <a:t>Ground truth</a:t>
            </a:r>
          </a:p>
        </p:txBody>
      </p:sp>
      <p:sp>
        <p:nvSpPr>
          <p:cNvPr id="19" name="TextBox 18">
            <a:extLst>
              <a:ext uri="{FF2B5EF4-FFF2-40B4-BE49-F238E27FC236}">
                <a16:creationId xmlns:a16="http://schemas.microsoft.com/office/drawing/2014/main" id="{64E741E3-4715-C4B2-484C-A7B5D1E30861}"/>
              </a:ext>
            </a:extLst>
          </p:cNvPr>
          <p:cNvSpPr txBox="1"/>
          <p:nvPr/>
        </p:nvSpPr>
        <p:spPr>
          <a:xfrm>
            <a:off x="7126612" y="4103934"/>
            <a:ext cx="1799237" cy="369332"/>
          </a:xfrm>
          <a:prstGeom prst="rect">
            <a:avLst/>
          </a:prstGeom>
          <a:noFill/>
        </p:spPr>
        <p:txBody>
          <a:bodyPr wrap="square" rtlCol="0">
            <a:spAutoFit/>
          </a:bodyPr>
          <a:lstStyle/>
          <a:p>
            <a:pPr algn="ctr"/>
            <a:r>
              <a:rPr lang="en-US" dirty="0"/>
              <a:t>Model prediction</a:t>
            </a:r>
          </a:p>
        </p:txBody>
      </p:sp>
      <p:cxnSp>
        <p:nvCxnSpPr>
          <p:cNvPr id="20" name="Straight Arrow Connector 19">
            <a:extLst>
              <a:ext uri="{FF2B5EF4-FFF2-40B4-BE49-F238E27FC236}">
                <a16:creationId xmlns:a16="http://schemas.microsoft.com/office/drawing/2014/main" id="{A2209FB8-4D67-64B9-A262-6C0731972E81}"/>
              </a:ext>
            </a:extLst>
          </p:cNvPr>
          <p:cNvCxnSpPr>
            <a:cxnSpLocks/>
            <a:stCxn id="27" idx="3"/>
            <a:endCxn id="17" idx="1"/>
          </p:cNvCxnSpPr>
          <p:nvPr/>
        </p:nvCxnSpPr>
        <p:spPr>
          <a:xfrm>
            <a:off x="6385445" y="3158696"/>
            <a:ext cx="7825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BC29D07-D0E5-F743-D194-1EC718EAB840}"/>
              </a:ext>
            </a:extLst>
          </p:cNvPr>
          <p:cNvCxnSpPr>
            <a:cxnSpLocks/>
            <a:stCxn id="27" idx="1"/>
            <a:endCxn id="13" idx="3"/>
          </p:cNvCxnSpPr>
          <p:nvPr/>
        </p:nvCxnSpPr>
        <p:spPr>
          <a:xfrm flipH="1">
            <a:off x="4516448" y="3158696"/>
            <a:ext cx="7595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CE17E3E-5D46-D34F-CECA-67B16B00D0AE}"/>
              </a:ext>
            </a:extLst>
          </p:cNvPr>
          <p:cNvSpPr txBox="1"/>
          <p:nvPr/>
        </p:nvSpPr>
        <p:spPr>
          <a:xfrm>
            <a:off x="5275973" y="2974030"/>
            <a:ext cx="1109472" cy="369332"/>
          </a:xfrm>
          <a:prstGeom prst="rect">
            <a:avLst/>
          </a:prstGeom>
          <a:noFill/>
        </p:spPr>
        <p:txBody>
          <a:bodyPr wrap="square" rtlCol="0">
            <a:spAutoFit/>
          </a:bodyPr>
          <a:lstStyle/>
          <a:p>
            <a:r>
              <a:rPr lang="en-US" dirty="0"/>
              <a:t>Similarity</a:t>
            </a:r>
          </a:p>
        </p:txBody>
      </p:sp>
      <p:cxnSp>
        <p:nvCxnSpPr>
          <p:cNvPr id="31" name="Connector: Elbow 30">
            <a:extLst>
              <a:ext uri="{FF2B5EF4-FFF2-40B4-BE49-F238E27FC236}">
                <a16:creationId xmlns:a16="http://schemas.microsoft.com/office/drawing/2014/main" id="{09E7F500-47F5-B79B-3A4A-3CEEF643DC3C}"/>
              </a:ext>
            </a:extLst>
          </p:cNvPr>
          <p:cNvCxnSpPr>
            <a:cxnSpLocks/>
            <a:stCxn id="27" idx="2"/>
            <a:endCxn id="32" idx="3"/>
          </p:cNvCxnSpPr>
          <p:nvPr/>
        </p:nvCxnSpPr>
        <p:spPr>
          <a:xfrm rot="5400000">
            <a:off x="4111362" y="3444933"/>
            <a:ext cx="1820918" cy="161777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1AC78EE-5ACE-8842-AAC9-75F960FEE703}"/>
              </a:ext>
            </a:extLst>
          </p:cNvPr>
          <p:cNvSpPr txBox="1"/>
          <p:nvPr/>
        </p:nvSpPr>
        <p:spPr>
          <a:xfrm>
            <a:off x="2496428" y="4979614"/>
            <a:ext cx="1716504" cy="369332"/>
          </a:xfrm>
          <a:prstGeom prst="rect">
            <a:avLst/>
          </a:prstGeom>
          <a:noFill/>
        </p:spPr>
        <p:txBody>
          <a:bodyPr wrap="square" rtlCol="0">
            <a:spAutoFit/>
          </a:bodyPr>
          <a:lstStyle/>
          <a:p>
            <a:r>
              <a:rPr lang="en-US" dirty="0"/>
              <a:t>Low uncertainty</a:t>
            </a:r>
          </a:p>
        </p:txBody>
      </p:sp>
      <p:cxnSp>
        <p:nvCxnSpPr>
          <p:cNvPr id="36" name="Connector: Elbow 35">
            <a:extLst>
              <a:ext uri="{FF2B5EF4-FFF2-40B4-BE49-F238E27FC236}">
                <a16:creationId xmlns:a16="http://schemas.microsoft.com/office/drawing/2014/main" id="{2BBF4BE8-C552-02DA-6886-20329D872A5B}"/>
              </a:ext>
            </a:extLst>
          </p:cNvPr>
          <p:cNvCxnSpPr>
            <a:cxnSpLocks/>
            <a:stCxn id="27" idx="2"/>
            <a:endCxn id="38" idx="1"/>
          </p:cNvCxnSpPr>
          <p:nvPr/>
        </p:nvCxnSpPr>
        <p:spPr>
          <a:xfrm rot="16200000" flipH="1">
            <a:off x="5843909" y="3330162"/>
            <a:ext cx="1820918" cy="184731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258EF2C-DBFC-5AAA-654C-80CF27D7B302}"/>
              </a:ext>
            </a:extLst>
          </p:cNvPr>
          <p:cNvSpPr txBox="1"/>
          <p:nvPr/>
        </p:nvSpPr>
        <p:spPr>
          <a:xfrm>
            <a:off x="7678027" y="4979614"/>
            <a:ext cx="1799237" cy="369332"/>
          </a:xfrm>
          <a:prstGeom prst="rect">
            <a:avLst/>
          </a:prstGeom>
          <a:noFill/>
        </p:spPr>
        <p:txBody>
          <a:bodyPr wrap="square" rtlCol="0">
            <a:spAutoFit/>
          </a:bodyPr>
          <a:lstStyle/>
          <a:p>
            <a:r>
              <a:rPr lang="en-US" dirty="0"/>
              <a:t>High uncertainty</a:t>
            </a:r>
          </a:p>
        </p:txBody>
      </p:sp>
      <p:sp>
        <p:nvSpPr>
          <p:cNvPr id="42" name="TextBox 41">
            <a:extLst>
              <a:ext uri="{FF2B5EF4-FFF2-40B4-BE49-F238E27FC236}">
                <a16:creationId xmlns:a16="http://schemas.microsoft.com/office/drawing/2014/main" id="{09CF2685-8C69-3184-B5CB-908A3381566F}"/>
              </a:ext>
            </a:extLst>
          </p:cNvPr>
          <p:cNvSpPr txBox="1"/>
          <p:nvPr/>
        </p:nvSpPr>
        <p:spPr>
          <a:xfrm>
            <a:off x="4830965" y="4794948"/>
            <a:ext cx="794955" cy="369332"/>
          </a:xfrm>
          <a:prstGeom prst="rect">
            <a:avLst/>
          </a:prstGeom>
          <a:noFill/>
        </p:spPr>
        <p:txBody>
          <a:bodyPr wrap="square" rtlCol="0">
            <a:spAutoFit/>
          </a:bodyPr>
          <a:lstStyle/>
          <a:p>
            <a:r>
              <a:rPr lang="en-US" dirty="0"/>
              <a:t>High</a:t>
            </a:r>
          </a:p>
        </p:txBody>
      </p:sp>
      <p:sp>
        <p:nvSpPr>
          <p:cNvPr id="43" name="TextBox 42">
            <a:extLst>
              <a:ext uri="{FF2B5EF4-FFF2-40B4-BE49-F238E27FC236}">
                <a16:creationId xmlns:a16="http://schemas.microsoft.com/office/drawing/2014/main" id="{C844805E-C210-D89B-E78B-6BA261B20F55}"/>
              </a:ext>
            </a:extLst>
          </p:cNvPr>
          <p:cNvSpPr txBox="1"/>
          <p:nvPr/>
        </p:nvSpPr>
        <p:spPr>
          <a:xfrm>
            <a:off x="6385445" y="4794948"/>
            <a:ext cx="794955" cy="369332"/>
          </a:xfrm>
          <a:prstGeom prst="rect">
            <a:avLst/>
          </a:prstGeom>
          <a:noFill/>
        </p:spPr>
        <p:txBody>
          <a:bodyPr wrap="square" rtlCol="0">
            <a:spAutoFit/>
          </a:bodyPr>
          <a:lstStyle/>
          <a:p>
            <a:r>
              <a:rPr lang="en-US" dirty="0"/>
              <a:t>Low</a:t>
            </a:r>
          </a:p>
        </p:txBody>
      </p:sp>
      <p:sp>
        <p:nvSpPr>
          <p:cNvPr id="4" name="Slide Number Placeholder 3">
            <a:extLst>
              <a:ext uri="{FF2B5EF4-FFF2-40B4-BE49-F238E27FC236}">
                <a16:creationId xmlns:a16="http://schemas.microsoft.com/office/drawing/2014/main" id="{F3440C61-196F-D097-4AC8-A9F5B2638064}"/>
              </a:ext>
            </a:extLst>
          </p:cNvPr>
          <p:cNvSpPr>
            <a:spLocks noGrp="1"/>
          </p:cNvSpPr>
          <p:nvPr>
            <p:ph type="sldNum" sz="quarter" idx="12"/>
          </p:nvPr>
        </p:nvSpPr>
        <p:spPr/>
        <p:txBody>
          <a:bodyPr/>
          <a:lstStyle/>
          <a:p>
            <a:fld id="{F76CE365-4B81-4F58-8920-63F27F2F47E8}" type="slidenum">
              <a:rPr lang="en-US" smtClean="0"/>
              <a:t>6</a:t>
            </a:fld>
            <a:endParaRPr lang="en-US"/>
          </a:p>
        </p:txBody>
      </p:sp>
    </p:spTree>
    <p:extLst>
      <p:ext uri="{BB962C8B-B14F-4D97-AF65-F5344CB8AC3E}">
        <p14:creationId xmlns:p14="http://schemas.microsoft.com/office/powerpoint/2010/main" val="3782528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C688-FD0B-2525-845C-D9AE6B629085}"/>
              </a:ext>
            </a:extLst>
          </p:cNvPr>
          <p:cNvSpPr>
            <a:spLocks noGrp="1"/>
          </p:cNvSpPr>
          <p:nvPr>
            <p:ph type="title"/>
          </p:nvPr>
        </p:nvSpPr>
        <p:spPr/>
        <p:txBody>
          <a:bodyPr/>
          <a:lstStyle/>
          <a:p>
            <a:r>
              <a:rPr lang="en-US" dirty="0"/>
              <a:t>Spatial matching distance</a:t>
            </a:r>
          </a:p>
        </p:txBody>
      </p:sp>
      <p:sp>
        <p:nvSpPr>
          <p:cNvPr id="4" name="Rectangle 3">
            <a:extLst>
              <a:ext uri="{FF2B5EF4-FFF2-40B4-BE49-F238E27FC236}">
                <a16:creationId xmlns:a16="http://schemas.microsoft.com/office/drawing/2014/main" id="{BA12F276-89EE-23BB-E06F-865A99971A6F}"/>
              </a:ext>
            </a:extLst>
          </p:cNvPr>
          <p:cNvSpPr/>
          <p:nvPr/>
        </p:nvSpPr>
        <p:spPr>
          <a:xfrm>
            <a:off x="1833867" y="2916719"/>
            <a:ext cx="1645708" cy="16457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8" dirty="0"/>
          </a:p>
        </p:txBody>
      </p:sp>
      <p:sp>
        <p:nvSpPr>
          <p:cNvPr id="5" name="Oval 4">
            <a:extLst>
              <a:ext uri="{FF2B5EF4-FFF2-40B4-BE49-F238E27FC236}">
                <a16:creationId xmlns:a16="http://schemas.microsoft.com/office/drawing/2014/main" id="{4F8B739A-064C-FCFE-8169-19B00A5EDAF6}"/>
              </a:ext>
            </a:extLst>
          </p:cNvPr>
          <p:cNvSpPr/>
          <p:nvPr/>
        </p:nvSpPr>
        <p:spPr>
          <a:xfrm>
            <a:off x="2537196" y="3914908"/>
            <a:ext cx="82285" cy="82285"/>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8"/>
          </a:p>
        </p:txBody>
      </p:sp>
      <p:sp>
        <p:nvSpPr>
          <p:cNvPr id="6" name="Oval 5">
            <a:extLst>
              <a:ext uri="{FF2B5EF4-FFF2-40B4-BE49-F238E27FC236}">
                <a16:creationId xmlns:a16="http://schemas.microsoft.com/office/drawing/2014/main" id="{C96C843D-4980-256A-541D-334976B8BBDF}"/>
              </a:ext>
            </a:extLst>
          </p:cNvPr>
          <p:cNvSpPr/>
          <p:nvPr/>
        </p:nvSpPr>
        <p:spPr>
          <a:xfrm>
            <a:off x="2405265" y="3551788"/>
            <a:ext cx="82285" cy="8228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8"/>
          </a:p>
        </p:txBody>
      </p:sp>
      <p:sp>
        <p:nvSpPr>
          <p:cNvPr id="7" name="Oval 6">
            <a:extLst>
              <a:ext uri="{FF2B5EF4-FFF2-40B4-BE49-F238E27FC236}">
                <a16:creationId xmlns:a16="http://schemas.microsoft.com/office/drawing/2014/main" id="{6468250A-3ED0-4F62-8B5E-CE0763B80C21}"/>
              </a:ext>
            </a:extLst>
          </p:cNvPr>
          <p:cNvSpPr/>
          <p:nvPr/>
        </p:nvSpPr>
        <p:spPr>
          <a:xfrm>
            <a:off x="2774910" y="3697003"/>
            <a:ext cx="82285" cy="8228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8"/>
          </a:p>
        </p:txBody>
      </p:sp>
      <p:sp>
        <p:nvSpPr>
          <p:cNvPr id="8" name="Oval 7">
            <a:extLst>
              <a:ext uri="{FF2B5EF4-FFF2-40B4-BE49-F238E27FC236}">
                <a16:creationId xmlns:a16="http://schemas.microsoft.com/office/drawing/2014/main" id="{5C0887E5-A27B-C0FA-592F-FBF345E0A696}"/>
              </a:ext>
            </a:extLst>
          </p:cNvPr>
          <p:cNvSpPr/>
          <p:nvPr/>
        </p:nvSpPr>
        <p:spPr>
          <a:xfrm>
            <a:off x="2405265" y="3309540"/>
            <a:ext cx="82285" cy="8228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8"/>
          </a:p>
        </p:txBody>
      </p:sp>
      <p:sp>
        <p:nvSpPr>
          <p:cNvPr id="9" name="Oval 8">
            <a:extLst>
              <a:ext uri="{FF2B5EF4-FFF2-40B4-BE49-F238E27FC236}">
                <a16:creationId xmlns:a16="http://schemas.microsoft.com/office/drawing/2014/main" id="{A39D2E9E-5F19-CEF7-F93E-2B75C27D1A63}"/>
              </a:ext>
            </a:extLst>
          </p:cNvPr>
          <p:cNvSpPr/>
          <p:nvPr/>
        </p:nvSpPr>
        <p:spPr>
          <a:xfrm>
            <a:off x="2950928" y="3497387"/>
            <a:ext cx="82285" cy="8228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8"/>
          </a:p>
        </p:txBody>
      </p:sp>
      <p:sp>
        <p:nvSpPr>
          <p:cNvPr id="10" name="Oval 9">
            <a:extLst>
              <a:ext uri="{FF2B5EF4-FFF2-40B4-BE49-F238E27FC236}">
                <a16:creationId xmlns:a16="http://schemas.microsoft.com/office/drawing/2014/main" id="{D5C67683-B3E3-B3B7-A180-BBEF94B470C7}"/>
              </a:ext>
            </a:extLst>
          </p:cNvPr>
          <p:cNvSpPr/>
          <p:nvPr/>
        </p:nvSpPr>
        <p:spPr>
          <a:xfrm>
            <a:off x="2359764" y="4112380"/>
            <a:ext cx="82285" cy="8228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8"/>
          </a:p>
        </p:txBody>
      </p:sp>
      <p:sp>
        <p:nvSpPr>
          <p:cNvPr id="11" name="Oval 10">
            <a:extLst>
              <a:ext uri="{FF2B5EF4-FFF2-40B4-BE49-F238E27FC236}">
                <a16:creationId xmlns:a16="http://schemas.microsoft.com/office/drawing/2014/main" id="{32650935-1436-DEBA-DDF2-E38E2F6BB043}"/>
              </a:ext>
            </a:extLst>
          </p:cNvPr>
          <p:cNvSpPr/>
          <p:nvPr/>
        </p:nvSpPr>
        <p:spPr>
          <a:xfrm>
            <a:off x="1998319" y="4018983"/>
            <a:ext cx="82285" cy="8228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8"/>
          </a:p>
        </p:txBody>
      </p:sp>
      <p:cxnSp>
        <p:nvCxnSpPr>
          <p:cNvPr id="12" name="Straight Arrow Connector 11">
            <a:extLst>
              <a:ext uri="{FF2B5EF4-FFF2-40B4-BE49-F238E27FC236}">
                <a16:creationId xmlns:a16="http://schemas.microsoft.com/office/drawing/2014/main" id="{AA35B9B3-BB80-EFF7-107F-16F42CC91221}"/>
              </a:ext>
            </a:extLst>
          </p:cNvPr>
          <p:cNvCxnSpPr>
            <a:cxnSpLocks/>
            <a:stCxn id="6" idx="0"/>
            <a:endCxn id="8" idx="4"/>
          </p:cNvCxnSpPr>
          <p:nvPr/>
        </p:nvCxnSpPr>
        <p:spPr>
          <a:xfrm flipV="1">
            <a:off x="2446398" y="3391825"/>
            <a:ext cx="0" cy="159963"/>
          </a:xfrm>
          <a:prstGeom prst="straightConnector1">
            <a:avLst/>
          </a:prstGeom>
          <a:ln>
            <a:solidFill>
              <a:srgbClr val="00B05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660D7B-39D5-B548-33D1-7A88E49481AC}"/>
              </a:ext>
            </a:extLst>
          </p:cNvPr>
          <p:cNvCxnSpPr>
            <a:cxnSpLocks/>
            <a:stCxn id="7" idx="7"/>
            <a:endCxn id="9" idx="3"/>
          </p:cNvCxnSpPr>
          <p:nvPr/>
        </p:nvCxnSpPr>
        <p:spPr>
          <a:xfrm flipV="1">
            <a:off x="2845145" y="3567622"/>
            <a:ext cx="117833" cy="141431"/>
          </a:xfrm>
          <a:prstGeom prst="straightConnector1">
            <a:avLst/>
          </a:prstGeom>
          <a:ln>
            <a:solidFill>
              <a:srgbClr val="00B05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048458D-640E-EDCE-62A3-BE99001E6369}"/>
              </a:ext>
            </a:extLst>
          </p:cNvPr>
          <p:cNvCxnSpPr>
            <a:cxnSpLocks/>
            <a:stCxn id="5" idx="3"/>
            <a:endCxn id="10" idx="7"/>
          </p:cNvCxnSpPr>
          <p:nvPr/>
        </p:nvCxnSpPr>
        <p:spPr>
          <a:xfrm flipH="1">
            <a:off x="2429999" y="3985143"/>
            <a:ext cx="119247" cy="139287"/>
          </a:xfrm>
          <a:prstGeom prst="straightConnector1">
            <a:avLst/>
          </a:prstGeom>
          <a:ln>
            <a:solidFill>
              <a:srgbClr val="00B050"/>
            </a:solidFill>
            <a:tailEnd type="triangle" w="sm"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E6B2227-C8EE-F2F2-1BA5-6DE98A6A560C}"/>
              </a:ext>
            </a:extLst>
          </p:cNvPr>
          <p:cNvSpPr txBox="1"/>
          <p:nvPr/>
        </p:nvSpPr>
        <p:spPr>
          <a:xfrm>
            <a:off x="2495359" y="4554759"/>
            <a:ext cx="525956" cy="261610"/>
          </a:xfrm>
          <a:prstGeom prst="rect">
            <a:avLst/>
          </a:prstGeom>
          <a:noFill/>
        </p:spPr>
        <p:txBody>
          <a:bodyPr wrap="square" rtlCol="0">
            <a:spAutoFit/>
          </a:bodyPr>
          <a:lstStyle/>
          <a:p>
            <a:r>
              <a:rPr lang="en-US" sz="1100" dirty="0"/>
              <a:t>(a)</a:t>
            </a:r>
          </a:p>
        </p:txBody>
      </p:sp>
      <p:sp>
        <p:nvSpPr>
          <p:cNvPr id="16" name="Oval 15">
            <a:extLst>
              <a:ext uri="{FF2B5EF4-FFF2-40B4-BE49-F238E27FC236}">
                <a16:creationId xmlns:a16="http://schemas.microsoft.com/office/drawing/2014/main" id="{88A833BF-8BC6-8B9A-8C7E-EC074EC28687}"/>
              </a:ext>
            </a:extLst>
          </p:cNvPr>
          <p:cNvSpPr/>
          <p:nvPr/>
        </p:nvSpPr>
        <p:spPr>
          <a:xfrm>
            <a:off x="1957452" y="3977876"/>
            <a:ext cx="164592" cy="1628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3BAD49B-C225-8F2E-6456-D2B14DE8EEB5}"/>
              </a:ext>
            </a:extLst>
          </p:cNvPr>
          <p:cNvSpPr/>
          <p:nvPr/>
        </p:nvSpPr>
        <p:spPr>
          <a:xfrm>
            <a:off x="3018748" y="4119197"/>
            <a:ext cx="82285" cy="8228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8"/>
          </a:p>
        </p:txBody>
      </p:sp>
      <p:sp>
        <p:nvSpPr>
          <p:cNvPr id="18" name="Oval 17">
            <a:extLst>
              <a:ext uri="{FF2B5EF4-FFF2-40B4-BE49-F238E27FC236}">
                <a16:creationId xmlns:a16="http://schemas.microsoft.com/office/drawing/2014/main" id="{205E47A7-98A0-2359-E673-4D4C6C9A4B0B}"/>
              </a:ext>
            </a:extLst>
          </p:cNvPr>
          <p:cNvSpPr/>
          <p:nvPr/>
        </p:nvSpPr>
        <p:spPr>
          <a:xfrm>
            <a:off x="2977881" y="4078090"/>
            <a:ext cx="164592" cy="1628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5005CA4-EBBC-4BC4-D17F-C4275C1F9C00}"/>
              </a:ext>
            </a:extLst>
          </p:cNvPr>
          <p:cNvSpPr/>
          <p:nvPr/>
        </p:nvSpPr>
        <p:spPr>
          <a:xfrm>
            <a:off x="3044037" y="3072747"/>
            <a:ext cx="82285" cy="8228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8"/>
          </a:p>
        </p:txBody>
      </p:sp>
      <p:sp>
        <p:nvSpPr>
          <p:cNvPr id="20" name="Oval 19">
            <a:extLst>
              <a:ext uri="{FF2B5EF4-FFF2-40B4-BE49-F238E27FC236}">
                <a16:creationId xmlns:a16="http://schemas.microsoft.com/office/drawing/2014/main" id="{B38D8109-B5D9-E4CD-C945-3624220E881F}"/>
              </a:ext>
            </a:extLst>
          </p:cNvPr>
          <p:cNvSpPr/>
          <p:nvPr/>
        </p:nvSpPr>
        <p:spPr>
          <a:xfrm>
            <a:off x="3003170" y="3031640"/>
            <a:ext cx="164592" cy="1628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F1A7E46-5956-9401-983E-108D5BA4E2AB}"/>
              </a:ext>
            </a:extLst>
          </p:cNvPr>
          <p:cNvSpPr/>
          <p:nvPr/>
        </p:nvSpPr>
        <p:spPr>
          <a:xfrm>
            <a:off x="2722198" y="4324980"/>
            <a:ext cx="756583" cy="2374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33CEAFC-8624-0646-9FB8-2193F4C4CDA6}"/>
              </a:ext>
            </a:extLst>
          </p:cNvPr>
          <p:cNvSpPr/>
          <p:nvPr/>
        </p:nvSpPr>
        <p:spPr>
          <a:xfrm>
            <a:off x="2799344" y="4404514"/>
            <a:ext cx="82285" cy="8228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58"/>
          </a:p>
        </p:txBody>
      </p:sp>
      <p:sp>
        <p:nvSpPr>
          <p:cNvPr id="23" name="Oval 22">
            <a:extLst>
              <a:ext uri="{FF2B5EF4-FFF2-40B4-BE49-F238E27FC236}">
                <a16:creationId xmlns:a16="http://schemas.microsoft.com/office/drawing/2014/main" id="{36C58071-B335-5F38-B3CB-649B01E09F26}"/>
              </a:ext>
            </a:extLst>
          </p:cNvPr>
          <p:cNvSpPr/>
          <p:nvPr/>
        </p:nvSpPr>
        <p:spPr>
          <a:xfrm>
            <a:off x="2758477" y="4363407"/>
            <a:ext cx="164592" cy="1628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8BA6105-3BFF-0018-7FCE-30ECCD2EAFC3}"/>
              </a:ext>
            </a:extLst>
          </p:cNvPr>
          <p:cNvSpPr txBox="1"/>
          <p:nvPr/>
        </p:nvSpPr>
        <p:spPr>
          <a:xfrm>
            <a:off x="2861523" y="4309065"/>
            <a:ext cx="714523" cy="261610"/>
          </a:xfrm>
          <a:prstGeom prst="rect">
            <a:avLst/>
          </a:prstGeom>
          <a:noFill/>
        </p:spPr>
        <p:txBody>
          <a:bodyPr wrap="square" rtlCol="0">
            <a:spAutoFit/>
          </a:bodyPr>
          <a:lstStyle/>
          <a:p>
            <a:r>
              <a:rPr lang="en-US" sz="1100" dirty="0"/>
              <a:t>unpaired</a:t>
            </a:r>
          </a:p>
        </p:txBody>
      </p:sp>
      <p:pic>
        <p:nvPicPr>
          <p:cNvPr id="3" name="Picture 2">
            <a:extLst>
              <a:ext uri="{FF2B5EF4-FFF2-40B4-BE49-F238E27FC236}">
                <a16:creationId xmlns:a16="http://schemas.microsoft.com/office/drawing/2014/main" id="{459E81C5-06BA-55B0-2535-FA0E31A19441}"/>
              </a:ext>
            </a:extLst>
          </p:cNvPr>
          <p:cNvPicPr>
            <a:picLocks noChangeAspect="1"/>
          </p:cNvPicPr>
          <p:nvPr/>
        </p:nvPicPr>
        <p:blipFill>
          <a:blip r:embed="rId3"/>
          <a:stretch>
            <a:fillRect/>
          </a:stretch>
        </p:blipFill>
        <p:spPr>
          <a:xfrm>
            <a:off x="3705620" y="2533590"/>
            <a:ext cx="6811326" cy="2762636"/>
          </a:xfrm>
          <a:prstGeom prst="rect">
            <a:avLst/>
          </a:prstGeom>
        </p:spPr>
      </p:pic>
      <p:pic>
        <p:nvPicPr>
          <p:cNvPr id="29" name="Picture 28">
            <a:extLst>
              <a:ext uri="{FF2B5EF4-FFF2-40B4-BE49-F238E27FC236}">
                <a16:creationId xmlns:a16="http://schemas.microsoft.com/office/drawing/2014/main" id="{F4E2EDD9-52B7-5453-839E-9D04B00A6CC9}"/>
              </a:ext>
            </a:extLst>
          </p:cNvPr>
          <p:cNvPicPr>
            <a:picLocks noChangeAspect="1"/>
          </p:cNvPicPr>
          <p:nvPr/>
        </p:nvPicPr>
        <p:blipFill>
          <a:blip r:embed="rId4"/>
          <a:stretch>
            <a:fillRect/>
          </a:stretch>
        </p:blipFill>
        <p:spPr>
          <a:xfrm>
            <a:off x="3478781" y="5510421"/>
            <a:ext cx="5058481" cy="771633"/>
          </a:xfrm>
          <a:prstGeom prst="rect">
            <a:avLst/>
          </a:prstGeom>
        </p:spPr>
      </p:pic>
      <p:sp>
        <p:nvSpPr>
          <p:cNvPr id="26" name="Slide Number Placeholder 25">
            <a:extLst>
              <a:ext uri="{FF2B5EF4-FFF2-40B4-BE49-F238E27FC236}">
                <a16:creationId xmlns:a16="http://schemas.microsoft.com/office/drawing/2014/main" id="{7E2AF517-AA52-C4E5-56E6-855C1A15B7DA}"/>
              </a:ext>
            </a:extLst>
          </p:cNvPr>
          <p:cNvSpPr>
            <a:spLocks noGrp="1"/>
          </p:cNvSpPr>
          <p:nvPr>
            <p:ph type="sldNum" sz="quarter" idx="12"/>
          </p:nvPr>
        </p:nvSpPr>
        <p:spPr/>
        <p:txBody>
          <a:bodyPr/>
          <a:lstStyle/>
          <a:p>
            <a:fld id="{F76CE365-4B81-4F58-8920-63F27F2F47E8}" type="slidenum">
              <a:rPr lang="en-US" smtClean="0"/>
              <a:t>7</a:t>
            </a:fld>
            <a:endParaRPr lang="en-US"/>
          </a:p>
        </p:txBody>
      </p:sp>
    </p:spTree>
    <p:extLst>
      <p:ext uri="{BB962C8B-B14F-4D97-AF65-F5344CB8AC3E}">
        <p14:creationId xmlns:p14="http://schemas.microsoft.com/office/powerpoint/2010/main" val="2179278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D5B4A-1558-FFE1-3098-16DEE85FA754}"/>
              </a:ext>
            </a:extLst>
          </p:cNvPr>
          <p:cNvSpPr>
            <a:spLocks noGrp="1"/>
          </p:cNvSpPr>
          <p:nvPr>
            <p:ph type="title"/>
          </p:nvPr>
        </p:nvSpPr>
        <p:spPr/>
        <p:txBody>
          <a:bodyPr/>
          <a:lstStyle/>
          <a:p>
            <a:r>
              <a:rPr lang="en-US" dirty="0"/>
              <a:t>Uncertainty ranking loss</a:t>
            </a:r>
          </a:p>
        </p:txBody>
      </p:sp>
      <p:pic>
        <p:nvPicPr>
          <p:cNvPr id="5" name="Picture 4">
            <a:extLst>
              <a:ext uri="{FF2B5EF4-FFF2-40B4-BE49-F238E27FC236}">
                <a16:creationId xmlns:a16="http://schemas.microsoft.com/office/drawing/2014/main" id="{A5367068-3A2A-D114-82CB-653311B2AAFB}"/>
              </a:ext>
            </a:extLst>
          </p:cNvPr>
          <p:cNvPicPr>
            <a:picLocks noChangeAspect="1"/>
          </p:cNvPicPr>
          <p:nvPr/>
        </p:nvPicPr>
        <p:blipFill>
          <a:blip r:embed="rId3"/>
          <a:stretch>
            <a:fillRect/>
          </a:stretch>
        </p:blipFill>
        <p:spPr>
          <a:xfrm>
            <a:off x="2675952" y="2594996"/>
            <a:ext cx="5630061" cy="724001"/>
          </a:xfrm>
          <a:prstGeom prst="rect">
            <a:avLst/>
          </a:prstGeom>
        </p:spPr>
      </p:pic>
      <p:pic>
        <p:nvPicPr>
          <p:cNvPr id="7" name="Picture 6">
            <a:extLst>
              <a:ext uri="{FF2B5EF4-FFF2-40B4-BE49-F238E27FC236}">
                <a16:creationId xmlns:a16="http://schemas.microsoft.com/office/drawing/2014/main" id="{1ADB346E-A5E6-65A3-5D3E-EEDA8013F31C}"/>
              </a:ext>
            </a:extLst>
          </p:cNvPr>
          <p:cNvPicPr>
            <a:picLocks noChangeAspect="1"/>
          </p:cNvPicPr>
          <p:nvPr/>
        </p:nvPicPr>
        <p:blipFill>
          <a:blip r:embed="rId4"/>
          <a:stretch>
            <a:fillRect/>
          </a:stretch>
        </p:blipFill>
        <p:spPr>
          <a:xfrm>
            <a:off x="2975810" y="3608144"/>
            <a:ext cx="5649113" cy="1524213"/>
          </a:xfrm>
          <a:prstGeom prst="rect">
            <a:avLst/>
          </a:prstGeom>
        </p:spPr>
      </p:pic>
      <p:sp>
        <p:nvSpPr>
          <p:cNvPr id="4" name="Slide Number Placeholder 3">
            <a:extLst>
              <a:ext uri="{FF2B5EF4-FFF2-40B4-BE49-F238E27FC236}">
                <a16:creationId xmlns:a16="http://schemas.microsoft.com/office/drawing/2014/main" id="{B10FFCC2-509D-428B-4EC0-01DFD0558969}"/>
              </a:ext>
            </a:extLst>
          </p:cNvPr>
          <p:cNvSpPr>
            <a:spLocks noGrp="1"/>
          </p:cNvSpPr>
          <p:nvPr>
            <p:ph type="sldNum" sz="quarter" idx="12"/>
          </p:nvPr>
        </p:nvSpPr>
        <p:spPr/>
        <p:txBody>
          <a:bodyPr/>
          <a:lstStyle/>
          <a:p>
            <a:fld id="{F76CE365-4B81-4F58-8920-63F27F2F47E8}" type="slidenum">
              <a:rPr lang="en-US" smtClean="0"/>
              <a:t>8</a:t>
            </a:fld>
            <a:endParaRPr lang="en-US"/>
          </a:p>
        </p:txBody>
      </p:sp>
    </p:spTree>
    <p:extLst>
      <p:ext uri="{BB962C8B-B14F-4D97-AF65-F5344CB8AC3E}">
        <p14:creationId xmlns:p14="http://schemas.microsoft.com/office/powerpoint/2010/main" val="1667373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2C4F-1035-2CAF-46C8-9908EED3E8ED}"/>
              </a:ext>
            </a:extLst>
          </p:cNvPr>
          <p:cNvSpPr>
            <a:spLocks noGrp="1"/>
          </p:cNvSpPr>
          <p:nvPr>
            <p:ph type="title"/>
          </p:nvPr>
        </p:nvSpPr>
        <p:spPr/>
        <p:txBody>
          <a:bodyPr/>
          <a:lstStyle/>
          <a:p>
            <a:r>
              <a:rPr lang="en-US" dirty="0"/>
              <a:t>Uncertainty estimation </a:t>
            </a:r>
          </a:p>
        </p:txBody>
      </p:sp>
      <p:pic>
        <p:nvPicPr>
          <p:cNvPr id="5" name="Content Placeholder 4">
            <a:extLst>
              <a:ext uri="{FF2B5EF4-FFF2-40B4-BE49-F238E27FC236}">
                <a16:creationId xmlns:a16="http://schemas.microsoft.com/office/drawing/2014/main" id="{4EB1315F-A0AE-D8EF-9BAC-2B368F3CFA62}"/>
              </a:ext>
            </a:extLst>
          </p:cNvPr>
          <p:cNvPicPr>
            <a:picLocks noGrp="1" noChangeAspect="1"/>
          </p:cNvPicPr>
          <p:nvPr>
            <p:ph idx="1"/>
          </p:nvPr>
        </p:nvPicPr>
        <p:blipFill>
          <a:blip r:embed="rId3"/>
          <a:stretch>
            <a:fillRect/>
          </a:stretch>
        </p:blipFill>
        <p:spPr>
          <a:xfrm>
            <a:off x="842229" y="2310370"/>
            <a:ext cx="10507541" cy="3381847"/>
          </a:xfrm>
        </p:spPr>
      </p:pic>
      <p:sp>
        <p:nvSpPr>
          <p:cNvPr id="3" name="TextBox 2">
            <a:extLst>
              <a:ext uri="{FF2B5EF4-FFF2-40B4-BE49-F238E27FC236}">
                <a16:creationId xmlns:a16="http://schemas.microsoft.com/office/drawing/2014/main" id="{3D39FB56-EB64-5D5D-52DC-9E78C0C1C6E1}"/>
              </a:ext>
            </a:extLst>
          </p:cNvPr>
          <p:cNvSpPr txBox="1"/>
          <p:nvPr/>
        </p:nvSpPr>
        <p:spPr>
          <a:xfrm>
            <a:off x="6217920" y="5703117"/>
            <a:ext cx="2261616" cy="646331"/>
          </a:xfrm>
          <a:prstGeom prst="rect">
            <a:avLst/>
          </a:prstGeom>
          <a:noFill/>
        </p:spPr>
        <p:txBody>
          <a:bodyPr wrap="square" rtlCol="0">
            <a:spAutoFit/>
          </a:bodyPr>
          <a:lstStyle/>
          <a:p>
            <a:pPr algn="l"/>
            <a:r>
              <a:rPr lang="en-US" b="1" i="0" dirty="0">
                <a:solidFill>
                  <a:srgbClr val="1F2328"/>
                </a:solidFill>
                <a:effectLst/>
                <a:latin typeface="-apple-system"/>
              </a:rPr>
              <a:t>P2PNet (ICCV2021 Oral Presentation)</a:t>
            </a:r>
          </a:p>
        </p:txBody>
      </p:sp>
      <p:cxnSp>
        <p:nvCxnSpPr>
          <p:cNvPr id="6" name="Straight Arrow Connector 5">
            <a:extLst>
              <a:ext uri="{FF2B5EF4-FFF2-40B4-BE49-F238E27FC236}">
                <a16:creationId xmlns:a16="http://schemas.microsoft.com/office/drawing/2014/main" id="{2483E77C-0062-B5A2-D280-08985B422589}"/>
              </a:ext>
            </a:extLst>
          </p:cNvPr>
          <p:cNvCxnSpPr>
            <a:cxnSpLocks/>
          </p:cNvCxnSpPr>
          <p:nvPr/>
        </p:nvCxnSpPr>
        <p:spPr>
          <a:xfrm flipH="1" flipV="1">
            <a:off x="5632704" y="5587293"/>
            <a:ext cx="585216" cy="2316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2EF77B3-C3E9-534C-7450-A78AC01B3BA6}"/>
              </a:ext>
            </a:extLst>
          </p:cNvPr>
          <p:cNvCxnSpPr>
            <a:cxnSpLocks/>
          </p:cNvCxnSpPr>
          <p:nvPr/>
        </p:nvCxnSpPr>
        <p:spPr>
          <a:xfrm flipV="1">
            <a:off x="8016240" y="4834128"/>
            <a:ext cx="749808" cy="8689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AD1B3A26-2930-67B2-A7DB-E1DE45CB28E4}"/>
              </a:ext>
            </a:extLst>
          </p:cNvPr>
          <p:cNvSpPr>
            <a:spLocks noGrp="1"/>
          </p:cNvSpPr>
          <p:nvPr>
            <p:ph type="sldNum" sz="quarter" idx="12"/>
          </p:nvPr>
        </p:nvSpPr>
        <p:spPr/>
        <p:txBody>
          <a:bodyPr/>
          <a:lstStyle/>
          <a:p>
            <a:fld id="{F76CE365-4B81-4F58-8920-63F27F2F47E8}" type="slidenum">
              <a:rPr lang="en-US" smtClean="0"/>
              <a:t>9</a:t>
            </a:fld>
            <a:endParaRPr lang="en-US"/>
          </a:p>
        </p:txBody>
      </p:sp>
    </p:spTree>
    <p:extLst>
      <p:ext uri="{BB962C8B-B14F-4D97-AF65-F5344CB8AC3E}">
        <p14:creationId xmlns:p14="http://schemas.microsoft.com/office/powerpoint/2010/main" val="540671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1133</Words>
  <Application>Microsoft Macintosh PowerPoint</Application>
  <PresentationFormat>Widescreen</PresentationFormat>
  <Paragraphs>102</Paragraphs>
  <Slides>15</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Söhne</vt:lpstr>
      <vt:lpstr>Arial</vt:lpstr>
      <vt:lpstr>Calibri</vt:lpstr>
      <vt:lpstr>Calibri Light</vt:lpstr>
      <vt:lpstr>Candara</vt:lpstr>
      <vt:lpstr>Office Theme</vt:lpstr>
      <vt:lpstr>PowerPoint Presentation</vt:lpstr>
      <vt:lpstr>Introduction</vt:lpstr>
      <vt:lpstr>Introduction</vt:lpstr>
      <vt:lpstr>Introduction</vt:lpstr>
      <vt:lpstr>Main contributions</vt:lpstr>
      <vt:lpstr>Intuition</vt:lpstr>
      <vt:lpstr>Spatial matching distance</vt:lpstr>
      <vt:lpstr>Uncertainty ranking loss</vt:lpstr>
      <vt:lpstr>Uncertainty estimation </vt:lpstr>
      <vt:lpstr>Semi-supervised crowd counting</vt:lpstr>
      <vt:lpstr>Experiment results</vt:lpstr>
      <vt:lpstr>Conclusion</vt:lpstr>
      <vt:lpstr>PowerPoint Presentation</vt:lpstr>
      <vt:lpstr>Quality results</vt:lpstr>
      <vt:lpstr>Why patch-wise uncertainty?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 Li</dc:creator>
  <cp:lastModifiedBy>Hu, Xiaoling</cp:lastModifiedBy>
  <cp:revision>6</cp:revision>
  <dcterms:created xsi:type="dcterms:W3CDTF">2023-09-23T01:54:46Z</dcterms:created>
  <dcterms:modified xsi:type="dcterms:W3CDTF">2023-10-06T01:26:29Z</dcterms:modified>
</cp:coreProperties>
</file>